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9" r:id="rId1"/>
    <p:sldMasterId id="2147484468" r:id="rId2"/>
    <p:sldMasterId id="2147484807" r:id="rId3"/>
    <p:sldMasterId id="2147484819" r:id="rId4"/>
    <p:sldMasterId id="2147484921" r:id="rId5"/>
  </p:sldMasterIdLst>
  <p:notesMasterIdLst>
    <p:notesMasterId r:id="rId52"/>
  </p:notesMasterIdLst>
  <p:handoutMasterIdLst>
    <p:handoutMasterId r:id="rId53"/>
  </p:handoutMasterIdLst>
  <p:sldIdLst>
    <p:sldId id="473" r:id="rId6"/>
    <p:sldId id="558" r:id="rId7"/>
    <p:sldId id="563" r:id="rId8"/>
    <p:sldId id="562" r:id="rId9"/>
    <p:sldId id="555" r:id="rId10"/>
    <p:sldId id="586" r:id="rId11"/>
    <p:sldId id="564" r:id="rId12"/>
    <p:sldId id="585" r:id="rId13"/>
    <p:sldId id="565" r:id="rId14"/>
    <p:sldId id="581" r:id="rId15"/>
    <p:sldId id="510" r:id="rId16"/>
    <p:sldId id="550" r:id="rId17"/>
    <p:sldId id="540" r:id="rId18"/>
    <p:sldId id="532" r:id="rId19"/>
    <p:sldId id="568" r:id="rId20"/>
    <p:sldId id="533" r:id="rId21"/>
    <p:sldId id="541" r:id="rId22"/>
    <p:sldId id="573" r:id="rId23"/>
    <p:sldId id="539" r:id="rId24"/>
    <p:sldId id="520" r:id="rId25"/>
    <p:sldId id="567" r:id="rId26"/>
    <p:sldId id="576" r:id="rId27"/>
    <p:sldId id="577" r:id="rId28"/>
    <p:sldId id="578" r:id="rId29"/>
    <p:sldId id="527" r:id="rId30"/>
    <p:sldId id="542" r:id="rId31"/>
    <p:sldId id="582" r:id="rId32"/>
    <p:sldId id="543" r:id="rId33"/>
    <p:sldId id="529" r:id="rId34"/>
    <p:sldId id="583" r:id="rId35"/>
    <p:sldId id="544" r:id="rId36"/>
    <p:sldId id="569" r:id="rId37"/>
    <p:sldId id="579" r:id="rId38"/>
    <p:sldId id="584" r:id="rId39"/>
    <p:sldId id="552" r:id="rId40"/>
    <p:sldId id="551" r:id="rId41"/>
    <p:sldId id="557" r:id="rId42"/>
    <p:sldId id="546" r:id="rId43"/>
    <p:sldId id="537" r:id="rId44"/>
    <p:sldId id="570" r:id="rId45"/>
    <p:sldId id="588" r:id="rId46"/>
    <p:sldId id="587" r:id="rId47"/>
    <p:sldId id="589" r:id="rId48"/>
    <p:sldId id="545" r:id="rId49"/>
    <p:sldId id="548" r:id="rId50"/>
    <p:sldId id="549" r:id="rId51"/>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0"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0066"/>
    <a:srgbClr val="CC0000"/>
    <a:srgbClr val="008000"/>
    <a:srgbClr val="FFCC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73966" autoAdjust="0"/>
  </p:normalViewPr>
  <p:slideViewPr>
    <p:cSldViewPr>
      <p:cViewPr varScale="1">
        <p:scale>
          <a:sx n="78" d="100"/>
          <a:sy n="78" d="100"/>
        </p:scale>
        <p:origin x="198"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75" d="100"/>
          <a:sy n="75" d="100"/>
        </p:scale>
        <p:origin x="2100" y="5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6F10BA36-1C10-418B-88F2-66DEA1311514}" type="datetimeFigureOut">
              <a:rPr kumimoji="1" lang="ja-JP" altLang="en-US" smtClean="0"/>
              <a:t>2017/4/5</a:t>
            </a:fld>
            <a:endParaRPr kumimoji="1" lang="ja-JP" altLang="en-US"/>
          </a:p>
        </p:txBody>
      </p:sp>
      <p:sp>
        <p:nvSpPr>
          <p:cNvPr id="4" name="フッター プレースホルダー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DEF3DD53-73E1-4899-BBF7-350EF8DFEDA2}" type="slidenum">
              <a:rPr kumimoji="1" lang="ja-JP" altLang="en-US" smtClean="0"/>
              <a:t>‹#›</a:t>
            </a:fld>
            <a:endParaRPr kumimoji="1" lang="ja-JP" altLang="en-US"/>
          </a:p>
        </p:txBody>
      </p:sp>
    </p:spTree>
    <p:extLst>
      <p:ext uri="{BB962C8B-B14F-4D97-AF65-F5344CB8AC3E}">
        <p14:creationId xmlns:p14="http://schemas.microsoft.com/office/powerpoint/2010/main" val="3651492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3"/>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9" y="3"/>
            <a:ext cx="2949787" cy="496967"/>
          </a:xfrm>
          <a:prstGeom prst="rect">
            <a:avLst/>
          </a:prstGeom>
        </p:spPr>
        <p:txBody>
          <a:bodyPr vert="horz" lIns="91440" tIns="45720" rIns="91440" bIns="45720" rtlCol="0"/>
          <a:lstStyle>
            <a:lvl1pPr algn="r">
              <a:defRPr sz="1200"/>
            </a:lvl1pPr>
          </a:lstStyle>
          <a:p>
            <a:fld id="{C0D8B587-D6E6-47C4-B700-0F8CCB403EB6}" type="datetimeFigureOut">
              <a:rPr kumimoji="1" lang="ja-JP" altLang="en-US" smtClean="0"/>
              <a:pPr/>
              <a:t>2017/4/5</a:t>
            </a:fld>
            <a:endParaRPr kumimoji="1" lang="ja-JP" altLang="en-US"/>
          </a:p>
        </p:txBody>
      </p:sp>
      <p:sp>
        <p:nvSpPr>
          <p:cNvPr id="4" name="スライド イメージ プレースホルダ 3"/>
          <p:cNvSpPr>
            <a:spLocks noGrp="1" noRot="1" noChangeAspect="1"/>
          </p:cNvSpPr>
          <p:nvPr>
            <p:ph type="sldImg" idx="2"/>
          </p:nvPr>
        </p:nvSpPr>
        <p:spPr>
          <a:xfrm>
            <a:off x="920750" y="746125"/>
            <a:ext cx="4967288"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1"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1" y="9440649"/>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9" y="9440649"/>
            <a:ext cx="2949787" cy="496967"/>
          </a:xfrm>
          <a:prstGeom prst="rect">
            <a:avLst/>
          </a:prstGeom>
        </p:spPr>
        <p:txBody>
          <a:bodyPr vert="horz" lIns="91440" tIns="45720" rIns="91440" bIns="45720" rtlCol="0" anchor="b"/>
          <a:lstStyle>
            <a:lvl1pPr algn="r">
              <a:defRPr sz="1200"/>
            </a:lvl1pPr>
          </a:lstStyle>
          <a:p>
            <a:fld id="{4D2A3018-740F-4FD9-91F2-76C76C7C0597}" type="slidenum">
              <a:rPr kumimoji="1" lang="ja-JP" altLang="en-US" smtClean="0"/>
              <a:pPr/>
              <a:t>‹#›</a:t>
            </a:fld>
            <a:endParaRPr kumimoji="1" lang="ja-JP" altLang="en-US"/>
          </a:p>
        </p:txBody>
      </p:sp>
    </p:spTree>
    <p:extLst>
      <p:ext uri="{BB962C8B-B14F-4D97-AF65-F5344CB8AC3E}">
        <p14:creationId xmlns:p14="http://schemas.microsoft.com/office/powerpoint/2010/main" val="42646084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0"/>
            <a:r>
              <a:rPr kumimoji="1" lang="ja-JP" altLang="en-US" sz="1200" kern="1200" dirty="0">
                <a:solidFill>
                  <a:schemeClr val="tx1"/>
                </a:solidFill>
                <a:effectLst/>
                <a:latin typeface="+mn-lt"/>
                <a:ea typeface="+mn-ea"/>
                <a:cs typeface="+mn-cs"/>
              </a:rPr>
              <a:t>図書館で司書をしています○○です。</a:t>
            </a:r>
            <a:endParaRPr kumimoji="1" lang="en-US" altLang="ja-JP" sz="1200" kern="1200" dirty="0">
              <a:solidFill>
                <a:schemeClr val="tx1"/>
              </a:solidFill>
              <a:effectLst/>
              <a:latin typeface="+mn-lt"/>
              <a:ea typeface="+mn-ea"/>
              <a:cs typeface="+mn-cs"/>
            </a:endParaRPr>
          </a:p>
          <a:p>
            <a:pPr eaLnBrk="0"/>
            <a:r>
              <a:rPr kumimoji="1" lang="ja-JP" altLang="en-US" sz="1200" kern="1200" dirty="0">
                <a:solidFill>
                  <a:schemeClr val="tx1"/>
                </a:solidFill>
                <a:effectLst/>
                <a:latin typeface="+mn-lt"/>
                <a:ea typeface="+mn-ea"/>
                <a:cs typeface="+mn-cs"/>
              </a:rPr>
              <a:t>今日は４</a:t>
            </a:r>
            <a:r>
              <a:rPr kumimoji="1" lang="en-US" altLang="ja-JP" sz="1200" kern="1200" dirty="0">
                <a:solidFill>
                  <a:schemeClr val="tx1"/>
                </a:solidFill>
                <a:effectLst/>
                <a:latin typeface="+mn-lt"/>
                <a:ea typeface="+mn-ea"/>
                <a:cs typeface="+mn-cs"/>
              </a:rPr>
              <a:t>0</a:t>
            </a:r>
            <a:r>
              <a:rPr kumimoji="1" lang="ja-JP" altLang="en-US" sz="1200" kern="1200" dirty="0">
                <a:solidFill>
                  <a:schemeClr val="tx1"/>
                </a:solidFill>
                <a:effectLst/>
                <a:latin typeface="+mn-lt"/>
                <a:ea typeface="+mn-ea"/>
                <a:cs typeface="+mn-cs"/>
              </a:rPr>
              <a:t>分ほどお時間をいただき、</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大学での学び</a:t>
            </a:r>
            <a:r>
              <a:rPr kumimoji="1" lang="ja-JP" altLang="en-US" sz="1200" kern="1200" dirty="0">
                <a:solidFill>
                  <a:schemeClr val="tx1"/>
                </a:solidFill>
                <a:effectLst/>
                <a:latin typeface="+mn-lt"/>
                <a:ea typeface="+mn-ea"/>
                <a:cs typeface="+mn-cs"/>
              </a:rPr>
              <a:t>に必要な</a:t>
            </a:r>
            <a:r>
              <a:rPr kumimoji="1" lang="ja-JP" altLang="ja-JP" sz="1200" kern="1200" dirty="0">
                <a:solidFill>
                  <a:schemeClr val="tx1"/>
                </a:solidFill>
                <a:effectLst/>
                <a:latin typeface="+mn-lt"/>
                <a:ea typeface="+mn-ea"/>
                <a:cs typeface="+mn-cs"/>
              </a:rPr>
              <a:t>情報検索</a:t>
            </a:r>
            <a:r>
              <a:rPr kumimoji="1" lang="ja-JP" altLang="en-US" sz="1200" kern="1200" dirty="0">
                <a:solidFill>
                  <a:schemeClr val="tx1"/>
                </a:solidFill>
                <a:effectLst/>
                <a:latin typeface="+mn-lt"/>
                <a:ea typeface="+mn-ea"/>
                <a:cs typeface="+mn-cs"/>
              </a:rPr>
              <a:t>方法</a:t>
            </a:r>
            <a:r>
              <a:rPr kumimoji="1" lang="ja-JP" altLang="ja-JP" sz="1200" kern="1200" dirty="0">
                <a:solidFill>
                  <a:schemeClr val="tx1"/>
                </a:solidFill>
                <a:effectLst/>
                <a:latin typeface="+mn-lt"/>
                <a:ea typeface="+mn-ea"/>
                <a:cs typeface="+mn-cs"/>
              </a:rPr>
              <a:t>や図書館サービス</a:t>
            </a:r>
            <a:r>
              <a:rPr kumimoji="1" lang="ja-JP" altLang="en-US" sz="1200" kern="1200" dirty="0">
                <a:solidFill>
                  <a:schemeClr val="tx1"/>
                </a:solidFill>
                <a:effectLst/>
                <a:latin typeface="+mn-lt"/>
                <a:ea typeface="+mn-ea"/>
                <a:cs typeface="+mn-cs"/>
              </a:rPr>
              <a:t>についてお話いたします。</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よろしくお願いいたします。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まず最初に、首都大学東京の図書館</a:t>
            </a:r>
            <a:r>
              <a:rPr kumimoji="1" lang="en-US" altLang="ja-JP" sz="1200" kern="1200" dirty="0">
                <a:solidFill>
                  <a:schemeClr val="tx1"/>
                </a:solidFill>
                <a:effectLst/>
                <a:latin typeface="+mn-lt"/>
                <a:ea typeface="+mn-ea"/>
                <a:cs typeface="+mn-cs"/>
              </a:rPr>
              <a:t>HP</a:t>
            </a:r>
            <a:r>
              <a:rPr kumimoji="1" lang="ja-JP" altLang="en-US" sz="1200" kern="1200" dirty="0">
                <a:solidFill>
                  <a:schemeClr val="tx1"/>
                </a:solidFill>
                <a:effectLst/>
                <a:latin typeface="+mn-lt"/>
                <a:ea typeface="+mn-ea"/>
                <a:cs typeface="+mn-cs"/>
              </a:rPr>
              <a:t>を検索して表示してください。</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Google</a:t>
            </a:r>
            <a:r>
              <a:rPr kumimoji="1" lang="ja-JP" altLang="en-US" sz="1200" kern="1200" dirty="0">
                <a:solidFill>
                  <a:schemeClr val="tx1"/>
                </a:solidFill>
                <a:effectLst/>
                <a:latin typeface="+mn-lt"/>
                <a:ea typeface="+mn-ea"/>
                <a:cs typeface="+mn-cs"/>
              </a:rPr>
              <a:t>などの検索サイトを表示して、「首都大学東京図書館」と入れて検索するか、</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ブラウザの</a:t>
            </a:r>
            <a:r>
              <a:rPr kumimoji="1" lang="en-US" altLang="ja-JP" sz="1200" kern="1200" dirty="0">
                <a:solidFill>
                  <a:schemeClr val="tx1"/>
                </a:solidFill>
                <a:effectLst/>
                <a:latin typeface="+mn-lt"/>
                <a:ea typeface="+mn-ea"/>
                <a:cs typeface="+mn-cs"/>
              </a:rPr>
              <a:t>URL</a:t>
            </a:r>
            <a:r>
              <a:rPr kumimoji="1" lang="ja-JP" altLang="en-US" sz="1200" kern="1200" dirty="0">
                <a:solidFill>
                  <a:schemeClr val="tx1"/>
                </a:solidFill>
                <a:effectLst/>
                <a:latin typeface="+mn-lt"/>
                <a:ea typeface="+mn-ea"/>
                <a:cs typeface="+mn-cs"/>
              </a:rPr>
              <a:t>部分に、直接「首都大学東京図書館」と入れて検索すれば、</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検索結果が出てきます。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a:t>
            </a:fld>
            <a:endParaRPr kumimoji="1" lang="ja-JP" altLang="en-US"/>
          </a:p>
        </p:txBody>
      </p:sp>
    </p:spTree>
    <p:extLst>
      <p:ext uri="{BB962C8B-B14F-4D97-AF65-F5344CB8AC3E}">
        <p14:creationId xmlns:p14="http://schemas.microsoft.com/office/powerpoint/2010/main" val="235570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n-ea"/>
                <a:ea typeface="+mn-ea"/>
              </a:rPr>
              <a:t>（学術情報に関するポイント</a:t>
            </a:r>
            <a:r>
              <a:rPr lang="en-US" altLang="ja-JP" dirty="0">
                <a:latin typeface="+mn-ea"/>
                <a:ea typeface="+mn-ea"/>
              </a:rPr>
              <a:t>5</a:t>
            </a:r>
            <a:r>
              <a:rPr lang="ja-JP" altLang="en-US" dirty="0">
                <a:latin typeface="+mn-ea"/>
                <a:ea typeface="+mn-ea"/>
              </a:rPr>
              <a:t>分）</a:t>
            </a:r>
            <a:endParaRPr lang="en-US" altLang="ja-JP" dirty="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n-ea"/>
                <a:ea typeface="+mn-ea"/>
              </a:rPr>
              <a:t>つぎに、学術情報に関する重要ポイントについて説明します。</a:t>
            </a:r>
            <a:endParaRPr lang="en-US" altLang="ja-JP" dirty="0">
              <a:latin typeface="+mn-ea"/>
              <a:ea typeface="+mn-ea"/>
            </a:endParaRPr>
          </a:p>
          <a:p>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10</a:t>
            </a:fld>
            <a:endParaRPr kumimoji="1" lang="ja-JP" altLang="en-US"/>
          </a:p>
        </p:txBody>
      </p:sp>
    </p:spTree>
    <p:extLst>
      <p:ext uri="{BB962C8B-B14F-4D97-AF65-F5344CB8AC3E}">
        <p14:creationId xmlns:p14="http://schemas.microsoft.com/office/powerpoint/2010/main" val="300717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 イメージ プレースホルダ 1"/>
          <p:cNvSpPr>
            <a:spLocks noGrp="1" noRot="1" noChangeAspect="1" noTextEdit="1"/>
          </p:cNvSpPr>
          <p:nvPr>
            <p:ph type="sldImg"/>
          </p:nvPr>
        </p:nvSpPr>
        <p:spPr>
          <a:xfrm>
            <a:off x="1371600" y="1143000"/>
            <a:ext cx="4113213" cy="3086100"/>
          </a:xfrm>
          <a:ln/>
        </p:spPr>
      </p:sp>
      <p:sp>
        <p:nvSpPr>
          <p:cNvPr id="3" name="ノート プレースホルダ 2"/>
          <p:cNvSpPr>
            <a:spLocks noGrp="1"/>
          </p:cNvSpPr>
          <p:nvPr>
            <p:ph type="body" idx="1"/>
          </p:nvPr>
        </p:nvSpPr>
        <p:spPr/>
        <p:txBody>
          <a:bodyPr>
            <a:normAutofit/>
          </a:bodyPr>
          <a:lstStyle/>
          <a:p>
            <a:pPr eaLnBrk="0"/>
            <a:r>
              <a:rPr kumimoji="1" lang="ja-JP" altLang="ja-JP" sz="1200" kern="1200" dirty="0">
                <a:solidFill>
                  <a:schemeClr val="tx1"/>
                </a:solidFill>
                <a:effectLst/>
                <a:latin typeface="+mn-lt"/>
                <a:ea typeface="+mn-ea"/>
                <a:cs typeface="+mn-cs"/>
              </a:rPr>
              <a:t>学術情報</a:t>
            </a:r>
            <a:r>
              <a:rPr kumimoji="1" lang="ja-JP" altLang="en-US" sz="1200" kern="1200" dirty="0">
                <a:solidFill>
                  <a:schemeClr val="tx1"/>
                </a:solidFill>
                <a:effectLst/>
                <a:latin typeface="+mn-lt"/>
                <a:ea typeface="+mn-ea"/>
                <a:cs typeface="+mn-cs"/>
              </a:rPr>
              <a:t>とは、下に辞典の説明を記載しましたが、</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ここでは、</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研究活動の中で生み出される情報</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と大きく捉えて</a:t>
            </a:r>
            <a:r>
              <a:rPr kumimoji="1" lang="ja-JP" altLang="en-US" sz="1200" kern="1200" dirty="0">
                <a:solidFill>
                  <a:schemeClr val="tx1"/>
                </a:solidFill>
                <a:effectLst/>
                <a:latin typeface="+mn-lt"/>
                <a:ea typeface="+mn-ea"/>
                <a:cs typeface="+mn-cs"/>
              </a:rPr>
              <a:t>おきましょう。</a:t>
            </a:r>
            <a:endParaRPr lang="ja-JP" altLang="en-US" dirty="0">
              <a:latin typeface="+mn-ea"/>
              <a:ea typeface="+mn-ea"/>
            </a:endParaRPr>
          </a:p>
        </p:txBody>
      </p:sp>
      <p:sp>
        <p:nvSpPr>
          <p:cNvPr id="9216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fld id="{9DFAF238-F947-4C8A-BC68-6119A3748B32}" type="slidenum">
              <a:rPr lang="en-US" altLang="ja-JP" smtClean="0"/>
              <a:pPr/>
              <a:t>11</a:t>
            </a:fld>
            <a:endParaRPr lang="en-US" altLang="ja-JP"/>
          </a:p>
        </p:txBody>
      </p:sp>
    </p:spTree>
    <p:extLst>
      <p:ext uri="{BB962C8B-B14F-4D97-AF65-F5344CB8AC3E}">
        <p14:creationId xmlns:p14="http://schemas.microsoft.com/office/powerpoint/2010/main" val="2674868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 イメージ プレースホルダ 1"/>
          <p:cNvSpPr>
            <a:spLocks noGrp="1" noRot="1" noChangeAspect="1" noTextEdit="1"/>
          </p:cNvSpPr>
          <p:nvPr>
            <p:ph type="sldImg"/>
          </p:nvPr>
        </p:nvSpPr>
        <p:spPr>
          <a:xfrm>
            <a:off x="1371600" y="1143000"/>
            <a:ext cx="4113213" cy="3086100"/>
          </a:xfrm>
          <a:ln/>
        </p:spPr>
      </p:sp>
      <p:sp>
        <p:nvSpPr>
          <p:cNvPr id="3" name="ノート プレースホルダ 2"/>
          <p:cNvSpPr>
            <a:spLocks noGrp="1"/>
          </p:cNvSpPr>
          <p:nvPr>
            <p:ph type="body" idx="1"/>
          </p:nvPr>
        </p:nvSpPr>
        <p:spPr/>
        <p:txBody>
          <a:bodyPr>
            <a:normAutofit/>
          </a:bodyPr>
          <a:lstStyle/>
          <a:p>
            <a:pPr eaLnBrk="0"/>
            <a:r>
              <a:rPr kumimoji="1" lang="ja-JP" altLang="ja-JP" sz="1200" kern="1200" dirty="0">
                <a:solidFill>
                  <a:schemeClr val="tx1"/>
                </a:solidFill>
                <a:effectLst/>
                <a:latin typeface="+mn-lt"/>
                <a:ea typeface="+mn-ea"/>
                <a:cs typeface="+mn-cs"/>
              </a:rPr>
              <a:t>インターネットの発達に伴</a:t>
            </a:r>
            <a:r>
              <a:rPr kumimoji="1" lang="ja-JP" altLang="en-US" sz="1200" kern="1200" dirty="0">
                <a:solidFill>
                  <a:schemeClr val="tx1"/>
                </a:solidFill>
                <a:effectLst/>
                <a:latin typeface="+mn-lt"/>
                <a:ea typeface="+mn-ea"/>
                <a:cs typeface="+mn-cs"/>
              </a:rPr>
              <a:t>って</a:t>
            </a:r>
            <a:r>
              <a:rPr kumimoji="1" lang="ja-JP" altLang="ja-JP" sz="1200" kern="1200" dirty="0">
                <a:solidFill>
                  <a:schemeClr val="tx1"/>
                </a:solidFill>
                <a:effectLst/>
                <a:latin typeface="+mn-lt"/>
                <a:ea typeface="+mn-ea"/>
                <a:cs typeface="+mn-cs"/>
              </a:rPr>
              <a:t>学術情報の流通は多様化していますが、最も正式な形は「学術雑誌に掲載される論文」とされています。</a:t>
            </a:r>
          </a:p>
          <a:p>
            <a:pPr eaLnBrk="0"/>
            <a:r>
              <a:rPr kumimoji="1" lang="ja-JP" altLang="en-US" sz="1200" kern="1200" dirty="0">
                <a:solidFill>
                  <a:schemeClr val="tx1"/>
                </a:solidFill>
                <a:effectLst/>
                <a:latin typeface="+mn-lt"/>
                <a:ea typeface="+mn-ea"/>
                <a:cs typeface="+mn-cs"/>
              </a:rPr>
              <a:t>この図のように、</a:t>
            </a:r>
            <a:r>
              <a:rPr kumimoji="1" lang="ja-JP" altLang="ja-JP" sz="1200" kern="1200" dirty="0">
                <a:solidFill>
                  <a:schemeClr val="tx1"/>
                </a:solidFill>
                <a:effectLst/>
                <a:latin typeface="+mn-lt"/>
                <a:ea typeface="+mn-ea"/>
                <a:cs typeface="+mn-cs"/>
              </a:rPr>
              <a:t>学術情報</a:t>
            </a:r>
            <a:r>
              <a:rPr kumimoji="1" lang="ja-JP" altLang="en-US" sz="1200" kern="1200" dirty="0">
                <a:solidFill>
                  <a:schemeClr val="tx1"/>
                </a:solidFill>
                <a:effectLst/>
                <a:latin typeface="+mn-lt"/>
                <a:ea typeface="+mn-ea"/>
                <a:cs typeface="+mn-cs"/>
              </a:rPr>
              <a:t>は、生産され審査・校正を経て出版され、皆さんの手にわたり、</a:t>
            </a:r>
            <a:r>
              <a:rPr kumimoji="1" lang="ja-JP" altLang="ja-JP" sz="1200" kern="1200" dirty="0">
                <a:solidFill>
                  <a:schemeClr val="tx1"/>
                </a:solidFill>
                <a:effectLst/>
                <a:latin typeface="+mn-lt"/>
                <a:ea typeface="+mn-ea"/>
                <a:cs typeface="+mn-cs"/>
              </a:rPr>
              <a:t>研究に活かされ、</a:t>
            </a:r>
            <a:r>
              <a:rPr kumimoji="1" lang="ja-JP" altLang="en-US" sz="1200" kern="1200" dirty="0">
                <a:solidFill>
                  <a:schemeClr val="tx1"/>
                </a:solidFill>
                <a:effectLst/>
                <a:latin typeface="+mn-lt"/>
                <a:ea typeface="+mn-ea"/>
                <a:cs typeface="+mn-cs"/>
              </a:rPr>
              <a:t>さらに</a:t>
            </a:r>
            <a:r>
              <a:rPr kumimoji="1" lang="ja-JP" altLang="ja-JP" sz="1200" kern="1200" dirty="0">
                <a:solidFill>
                  <a:schemeClr val="tx1"/>
                </a:solidFill>
                <a:effectLst/>
                <a:latin typeface="+mn-lt"/>
                <a:ea typeface="+mn-ea"/>
                <a:cs typeface="+mn-cs"/>
              </a:rPr>
              <a:t>新たな学術情報が</a:t>
            </a:r>
            <a:r>
              <a:rPr kumimoji="1" lang="ja-JP" altLang="en-US" sz="1200" kern="1200" dirty="0">
                <a:solidFill>
                  <a:schemeClr val="tx1"/>
                </a:solidFill>
                <a:effectLst/>
                <a:latin typeface="+mn-lt"/>
                <a:ea typeface="+mn-ea"/>
                <a:cs typeface="+mn-cs"/>
              </a:rPr>
              <a:t>生産される</a:t>
            </a:r>
            <a:r>
              <a:rPr kumimoji="1" lang="ja-JP" altLang="ja-JP" sz="1200" kern="1200" dirty="0">
                <a:solidFill>
                  <a:schemeClr val="tx1"/>
                </a:solidFill>
                <a:effectLst/>
                <a:latin typeface="+mn-lt"/>
                <a:ea typeface="+mn-ea"/>
                <a:cs typeface="+mn-cs"/>
              </a:rPr>
              <a:t>、という</a:t>
            </a:r>
            <a:r>
              <a:rPr kumimoji="1" lang="ja-JP" altLang="en-US" sz="1200" kern="1200" dirty="0">
                <a:solidFill>
                  <a:schemeClr val="tx1"/>
                </a:solidFill>
                <a:effectLst/>
                <a:latin typeface="+mn-lt"/>
                <a:ea typeface="+mn-ea"/>
                <a:cs typeface="+mn-cs"/>
              </a:rPr>
              <a:t>サイクルをたどります。</a:t>
            </a:r>
            <a:endParaRPr kumimoji="1" lang="ja-JP" altLang="ja-JP" sz="1200" kern="1200" dirty="0">
              <a:solidFill>
                <a:schemeClr val="tx1"/>
              </a:solidFill>
              <a:effectLst/>
              <a:latin typeface="+mn-lt"/>
              <a:ea typeface="+mn-ea"/>
              <a:cs typeface="+mn-cs"/>
            </a:endParaRPr>
          </a:p>
          <a:p>
            <a:pPr eaLnBrk="0"/>
            <a:endParaRPr kumimoji="1" lang="ja-JP" altLang="ja-JP" sz="1200" kern="1200" dirty="0">
              <a:solidFill>
                <a:schemeClr val="tx1"/>
              </a:solidFill>
              <a:effectLst/>
              <a:latin typeface="+mn-lt"/>
              <a:ea typeface="+mn-ea"/>
              <a:cs typeface="+mn-cs"/>
            </a:endParaRPr>
          </a:p>
        </p:txBody>
      </p:sp>
      <p:sp>
        <p:nvSpPr>
          <p:cNvPr id="9216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fld id="{9DFAF238-F947-4C8A-BC68-6119A3748B32}" type="slidenum">
              <a:rPr lang="en-US" altLang="ja-JP" smtClean="0"/>
              <a:pPr/>
              <a:t>12</a:t>
            </a:fld>
            <a:endParaRPr lang="en-US" altLang="ja-JP"/>
          </a:p>
        </p:txBody>
      </p:sp>
    </p:spTree>
    <p:extLst>
      <p:ext uri="{BB962C8B-B14F-4D97-AF65-F5344CB8AC3E}">
        <p14:creationId xmlns:p14="http://schemas.microsoft.com/office/powerpoint/2010/main" val="369449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marL="0" marR="0" indent="0" algn="l" defTabSz="914400" rtl="0" eaLnBrk="0"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学術情報</a:t>
            </a:r>
            <a:r>
              <a:rPr kumimoji="1" lang="ja-JP" altLang="en-US" sz="1200" kern="1200" dirty="0">
                <a:solidFill>
                  <a:schemeClr val="tx1"/>
                </a:solidFill>
                <a:effectLst/>
                <a:latin typeface="+mn-lt"/>
                <a:ea typeface="+mn-ea"/>
                <a:cs typeface="+mn-cs"/>
              </a:rPr>
              <a:t>は様々な</a:t>
            </a:r>
            <a:r>
              <a:rPr kumimoji="1" lang="ja-JP" altLang="ja-JP" sz="1200" kern="1200" dirty="0">
                <a:solidFill>
                  <a:schemeClr val="tx1"/>
                </a:solidFill>
                <a:effectLst/>
                <a:latin typeface="+mn-lt"/>
                <a:ea typeface="+mn-ea"/>
                <a:cs typeface="+mn-cs"/>
              </a:rPr>
              <a:t>メディア</a:t>
            </a:r>
            <a:r>
              <a:rPr kumimoji="1" lang="ja-JP" altLang="en-US" sz="1200" kern="1200" dirty="0">
                <a:solidFill>
                  <a:schemeClr val="tx1"/>
                </a:solidFill>
                <a:effectLst/>
                <a:latin typeface="+mn-lt"/>
                <a:ea typeface="+mn-ea"/>
                <a:cs typeface="+mn-cs"/>
              </a:rPr>
              <a:t>（媒体）で</a:t>
            </a:r>
            <a:r>
              <a:rPr kumimoji="1" lang="ja-JP" altLang="ja-JP" sz="1200" kern="1200" dirty="0">
                <a:solidFill>
                  <a:schemeClr val="tx1"/>
                </a:solidFill>
                <a:effectLst/>
                <a:latin typeface="+mn-lt"/>
                <a:ea typeface="+mn-ea"/>
                <a:cs typeface="+mn-cs"/>
              </a:rPr>
              <a:t>記録、伝達</a:t>
            </a:r>
            <a:r>
              <a:rPr kumimoji="1" lang="ja-JP" altLang="en-US" sz="1200" kern="1200" dirty="0">
                <a:solidFill>
                  <a:schemeClr val="tx1"/>
                </a:solidFill>
                <a:effectLst/>
                <a:latin typeface="+mn-lt"/>
                <a:ea typeface="+mn-ea"/>
                <a:cs typeface="+mn-cs"/>
              </a:rPr>
              <a:t>されます。</a:t>
            </a:r>
            <a:endParaRPr kumimoji="1" lang="en-US" altLang="ja-JP" sz="1200" kern="1200" dirty="0">
              <a:solidFill>
                <a:schemeClr val="tx1"/>
              </a:solidFill>
              <a:effectLst/>
              <a:latin typeface="+mn-lt"/>
              <a:ea typeface="+mn-ea"/>
              <a:cs typeface="+mn-cs"/>
            </a:endParaRPr>
          </a:p>
          <a:p>
            <a:pPr marL="0" marR="0" indent="0" algn="l" defTabSz="914400" rtl="0" eaLnBrk="0"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この図は、問題解決</a:t>
            </a:r>
            <a:r>
              <a:rPr kumimoji="1" lang="ja-JP" altLang="en-US" sz="1200" kern="1200" dirty="0">
                <a:solidFill>
                  <a:schemeClr val="tx1"/>
                </a:solidFill>
                <a:effectLst/>
                <a:latin typeface="+mn-lt"/>
                <a:ea typeface="+mn-ea"/>
                <a:cs typeface="+mn-cs"/>
              </a:rPr>
              <a:t>の</a:t>
            </a:r>
            <a:r>
              <a:rPr kumimoji="1" lang="ja-JP" altLang="ja-JP" sz="1200" kern="1200" dirty="0">
                <a:solidFill>
                  <a:schemeClr val="tx1"/>
                </a:solidFill>
                <a:effectLst/>
                <a:latin typeface="+mn-lt"/>
                <a:ea typeface="+mn-ea"/>
                <a:cs typeface="+mn-cs"/>
              </a:rPr>
              <a:t>過程と</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情報メディアの生産過程を対応させ</a:t>
            </a:r>
            <a:r>
              <a:rPr kumimoji="1" lang="ja-JP" altLang="en-US" sz="1200" kern="1200" dirty="0">
                <a:solidFill>
                  <a:schemeClr val="tx1"/>
                </a:solidFill>
                <a:effectLst/>
                <a:latin typeface="+mn-lt"/>
                <a:ea typeface="+mn-ea"/>
                <a:cs typeface="+mn-cs"/>
              </a:rPr>
              <a:t>たものです。</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全ての学術情報がこの過程をたどるわけではありませんが、この過程を知っておけば、</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問題解決のためにどのメディアを選べばよいかが少し見えてきます。</a:t>
            </a:r>
          </a:p>
          <a:p>
            <a:pPr eaLnBrk="0"/>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例えば、まだあまり知らない分野について調べようと思ったら百科事典から調べてみる、</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最新の研究について知りたい時には検索用の資料を使って学術論文を探す、といった</a:t>
            </a:r>
            <a:r>
              <a:rPr kumimoji="1" lang="ja-JP" altLang="en-US" sz="1200" kern="1200" dirty="0">
                <a:solidFill>
                  <a:schemeClr val="tx1"/>
                </a:solidFill>
                <a:effectLst/>
                <a:latin typeface="+mn-lt"/>
                <a:ea typeface="+mn-ea"/>
                <a:cs typeface="+mn-cs"/>
              </a:rPr>
              <a:t>ように、</a:t>
            </a:r>
            <a:endParaRPr kumimoji="1" lang="en-US" altLang="ja-JP" sz="1200" kern="1200" dirty="0">
              <a:solidFill>
                <a:schemeClr val="tx1"/>
              </a:solidFill>
              <a:effectLst/>
              <a:latin typeface="+mn-lt"/>
              <a:ea typeface="+mn-ea"/>
              <a:cs typeface="+mn-cs"/>
            </a:endParaRPr>
          </a:p>
          <a:p>
            <a:pPr eaLnBrk="0"/>
            <a:r>
              <a:rPr kumimoji="1" lang="ja-JP" altLang="en-US" sz="1200" kern="1200" dirty="0">
                <a:solidFill>
                  <a:schemeClr val="tx1"/>
                </a:solidFill>
                <a:effectLst/>
                <a:latin typeface="+mn-lt"/>
                <a:ea typeface="+mn-ea"/>
                <a:cs typeface="+mn-cs"/>
              </a:rPr>
              <a:t>メディアを選択できるようになれば、効率的に学術情報を収集することができるようになります。</a:t>
            </a:r>
            <a:endParaRPr kumimoji="1" lang="ja-JP" altLang="ja-JP" sz="1200" kern="1200" dirty="0">
              <a:solidFill>
                <a:schemeClr val="tx1"/>
              </a:solidFill>
              <a:effectLst/>
              <a:latin typeface="+mn-lt"/>
              <a:ea typeface="+mn-ea"/>
              <a:cs typeface="+mn-cs"/>
            </a:endParaRPr>
          </a:p>
          <a:p>
            <a:pPr eaLnBrk="0"/>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13</a:t>
            </a:fld>
            <a:endParaRPr kumimoji="1" lang="ja-JP" altLang="en-US"/>
          </a:p>
        </p:txBody>
      </p:sp>
    </p:spTree>
    <p:extLst>
      <p:ext uri="{BB962C8B-B14F-4D97-AF65-F5344CB8AC3E}">
        <p14:creationId xmlns:p14="http://schemas.microsoft.com/office/powerpoint/2010/main" val="2918898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 イメージ プレースホルダ 1"/>
          <p:cNvSpPr>
            <a:spLocks noGrp="1" noRot="1" noChangeAspect="1" noTextEdit="1"/>
          </p:cNvSpPr>
          <p:nvPr>
            <p:ph type="sldImg"/>
          </p:nvPr>
        </p:nvSpPr>
        <p:spPr>
          <a:xfrm>
            <a:off x="1371600" y="1143000"/>
            <a:ext cx="4113213" cy="3086100"/>
          </a:xfrm>
          <a:ln/>
        </p:spPr>
      </p:sp>
      <p:sp>
        <p:nvSpPr>
          <p:cNvPr id="3" name="ノート プレースホルダ 2"/>
          <p:cNvSpPr>
            <a:spLocks noGrp="1"/>
          </p:cNvSpPr>
          <p:nvPr>
            <p:ph type="body" idx="1"/>
          </p:nvPr>
        </p:nvSpPr>
        <p:spPr/>
        <p:txBody>
          <a:bodyPr>
            <a:normAutofit/>
          </a:bodyPr>
          <a:lstStyle/>
          <a:p>
            <a:pPr eaLnBrk="0"/>
            <a:r>
              <a:rPr kumimoji="1" lang="ja-JP" altLang="en-US" sz="1200" kern="1200" dirty="0">
                <a:solidFill>
                  <a:schemeClr val="tx1"/>
                </a:solidFill>
                <a:effectLst/>
                <a:latin typeface="+mn-lt"/>
                <a:ea typeface="+mn-ea"/>
                <a:cs typeface="+mn-cs"/>
              </a:rPr>
              <a:t>現在は</a:t>
            </a:r>
            <a:r>
              <a:rPr kumimoji="1" lang="ja-JP" altLang="ja-JP" sz="1200" kern="1200" dirty="0">
                <a:solidFill>
                  <a:schemeClr val="tx1"/>
                </a:solidFill>
                <a:effectLst/>
                <a:latin typeface="+mn-lt"/>
                <a:ea typeface="+mn-ea"/>
                <a:cs typeface="+mn-cs"/>
              </a:rPr>
              <a:t>学術情報</a:t>
            </a:r>
            <a:r>
              <a:rPr kumimoji="1" lang="ja-JP" altLang="en-US" sz="1200" kern="1200" dirty="0">
                <a:solidFill>
                  <a:schemeClr val="tx1"/>
                </a:solidFill>
                <a:effectLst/>
                <a:latin typeface="+mn-lt"/>
                <a:ea typeface="+mn-ea"/>
                <a:cs typeface="+mn-cs"/>
              </a:rPr>
              <a:t>も</a:t>
            </a:r>
            <a:r>
              <a:rPr kumimoji="1" lang="ja-JP" altLang="ja-JP" sz="1200" kern="1200" dirty="0">
                <a:solidFill>
                  <a:schemeClr val="tx1"/>
                </a:solidFill>
                <a:effectLst/>
                <a:latin typeface="+mn-lt"/>
                <a:ea typeface="+mn-ea"/>
                <a:cs typeface="+mn-cs"/>
              </a:rPr>
              <a:t>電子化が進</a:t>
            </a:r>
            <a:r>
              <a:rPr kumimoji="1" lang="ja-JP" altLang="en-US" sz="1200" kern="1200" dirty="0">
                <a:solidFill>
                  <a:schemeClr val="tx1"/>
                </a:solidFill>
                <a:effectLst/>
                <a:latin typeface="+mn-lt"/>
                <a:ea typeface="+mn-ea"/>
                <a:cs typeface="+mn-cs"/>
              </a:rPr>
              <a:t>んでいて</a:t>
            </a:r>
            <a:r>
              <a:rPr kumimoji="1" lang="ja-JP" altLang="ja-JP" sz="1200" kern="1200" dirty="0">
                <a:solidFill>
                  <a:schemeClr val="tx1"/>
                </a:solidFill>
                <a:effectLst/>
                <a:latin typeface="+mn-lt"/>
                <a:ea typeface="+mn-ea"/>
                <a:cs typeface="+mn-cs"/>
              </a:rPr>
              <a:t>、インターネット上で提供されることが多くなっています</a:t>
            </a:r>
            <a:r>
              <a:rPr kumimoji="1" lang="ja-JP" altLang="en-US" sz="1200" kern="1200" dirty="0">
                <a:solidFill>
                  <a:schemeClr val="tx1"/>
                </a:solidFill>
                <a:effectLst/>
                <a:latin typeface="+mn-lt"/>
                <a:ea typeface="+mn-ea"/>
                <a:cs typeface="+mn-cs"/>
              </a:rPr>
              <a:t>が、</a:t>
            </a:r>
            <a:endParaRPr kumimoji="1" lang="ja-JP"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情報があふれかえっている中で、信頼できる情報を見定め</a:t>
            </a:r>
            <a:r>
              <a:rPr kumimoji="1" lang="ja-JP" altLang="en-US" sz="1200" kern="1200" dirty="0">
                <a:solidFill>
                  <a:schemeClr val="tx1"/>
                </a:solidFill>
                <a:effectLst/>
                <a:latin typeface="+mn-lt"/>
                <a:ea typeface="+mn-ea"/>
                <a:cs typeface="+mn-cs"/>
              </a:rPr>
              <a:t>ることが必要です。</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信頼性</a:t>
            </a:r>
            <a:r>
              <a:rPr kumimoji="1" lang="ja-JP" altLang="en-US" sz="1200" kern="1200" dirty="0">
                <a:solidFill>
                  <a:schemeClr val="tx1"/>
                </a:solidFill>
                <a:effectLst/>
                <a:latin typeface="+mn-lt"/>
                <a:ea typeface="+mn-ea"/>
                <a:cs typeface="+mn-cs"/>
              </a:rPr>
              <a:t>できる情報を見定めるためのポイントとして、</a:t>
            </a:r>
            <a:r>
              <a:rPr kumimoji="1" lang="ja-JP" altLang="ja-JP" sz="1200" kern="1200" dirty="0">
                <a:solidFill>
                  <a:schemeClr val="tx1"/>
                </a:solidFill>
                <a:effectLst/>
                <a:latin typeface="+mn-lt"/>
                <a:ea typeface="+mn-ea"/>
                <a:cs typeface="+mn-cs"/>
              </a:rPr>
              <a:t>「典拠」</a:t>
            </a:r>
            <a:r>
              <a:rPr kumimoji="1" lang="ja-JP" altLang="en-US" sz="1200" kern="1200" dirty="0">
                <a:solidFill>
                  <a:schemeClr val="tx1"/>
                </a:solidFill>
                <a:effectLst/>
                <a:latin typeface="+mn-lt"/>
                <a:ea typeface="+mn-ea"/>
                <a:cs typeface="+mn-cs"/>
              </a:rPr>
              <a:t>が示されているか、ということが挙げられます。</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典拠とは、その情報のよりどころとなる情報源のことです。</a:t>
            </a:r>
          </a:p>
          <a:p>
            <a:pPr eaLnBrk="0"/>
            <a:r>
              <a:rPr kumimoji="1" lang="ja-JP" altLang="ja-JP" sz="1200" kern="1200" dirty="0">
                <a:solidFill>
                  <a:schemeClr val="tx1"/>
                </a:solidFill>
                <a:effectLst/>
                <a:latin typeface="+mn-lt"/>
                <a:ea typeface="+mn-ea"/>
                <a:cs typeface="+mn-cs"/>
              </a:rPr>
              <a:t>学術情報は、</a:t>
            </a:r>
            <a:r>
              <a:rPr kumimoji="1" lang="ja-JP" altLang="en-US" sz="1200" kern="1200" dirty="0">
                <a:solidFill>
                  <a:schemeClr val="tx1"/>
                </a:solidFill>
                <a:effectLst/>
                <a:latin typeface="+mn-lt"/>
                <a:ea typeface="+mn-ea"/>
                <a:cs typeface="+mn-cs"/>
              </a:rPr>
              <a:t>各分野において</a:t>
            </a:r>
            <a:r>
              <a:rPr kumimoji="1" lang="ja-JP" altLang="ja-JP" sz="1200" kern="1200" dirty="0">
                <a:solidFill>
                  <a:schemeClr val="tx1"/>
                </a:solidFill>
                <a:effectLst/>
                <a:latin typeface="+mn-lt"/>
                <a:ea typeface="+mn-ea"/>
                <a:cs typeface="+mn-cs"/>
              </a:rPr>
              <a:t>専門的な知識を持っている研究者が生み出したもので、</a:t>
            </a:r>
            <a:endParaRPr kumimoji="1" lang="en-US" altLang="ja-JP" sz="1200" kern="1200" dirty="0">
              <a:solidFill>
                <a:schemeClr val="tx1"/>
              </a:solidFill>
              <a:effectLst/>
              <a:latin typeface="+mn-lt"/>
              <a:ea typeface="+mn-ea"/>
              <a:cs typeface="+mn-cs"/>
            </a:endParaRPr>
          </a:p>
          <a:p>
            <a:pPr eaLnBrk="0"/>
            <a:r>
              <a:rPr kumimoji="1" lang="ja-JP" altLang="ja-JP" sz="1200" kern="1200" dirty="0">
                <a:solidFill>
                  <a:schemeClr val="tx1"/>
                </a:solidFill>
                <a:effectLst/>
                <a:latin typeface="+mn-lt"/>
                <a:ea typeface="+mn-ea"/>
                <a:cs typeface="+mn-cs"/>
              </a:rPr>
              <a:t>誰が</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いつ書いたものか</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はっきりして</a:t>
            </a:r>
            <a:r>
              <a:rPr kumimoji="1" lang="ja-JP" altLang="en-US" sz="1200" kern="1200" dirty="0">
                <a:solidFill>
                  <a:schemeClr val="tx1"/>
                </a:solidFill>
                <a:effectLst/>
                <a:latin typeface="+mn-lt"/>
                <a:ea typeface="+mn-ea"/>
                <a:cs typeface="+mn-cs"/>
              </a:rPr>
              <a:t>おり、</a:t>
            </a:r>
            <a:r>
              <a:rPr kumimoji="1" lang="ja-JP" altLang="ja-JP" sz="1200" kern="1200" dirty="0">
                <a:solidFill>
                  <a:schemeClr val="tx1"/>
                </a:solidFill>
                <a:effectLst/>
                <a:latin typeface="+mn-lt"/>
                <a:ea typeface="+mn-ea"/>
                <a:cs typeface="+mn-cs"/>
              </a:rPr>
              <a:t>信頼できる情報として扱うことができます。</a:t>
            </a:r>
          </a:p>
          <a:p>
            <a:pPr eaLnBrk="0"/>
            <a:r>
              <a:rPr kumimoji="1" lang="ja-JP" altLang="en-US" sz="1200" kern="1200" dirty="0">
                <a:solidFill>
                  <a:schemeClr val="tx1"/>
                </a:solidFill>
                <a:effectLst/>
                <a:latin typeface="+mn-lt"/>
                <a:ea typeface="+mn-ea"/>
                <a:cs typeface="+mn-cs"/>
              </a:rPr>
              <a:t>そ</a:t>
            </a:r>
            <a:r>
              <a:rPr kumimoji="1" lang="ja-JP" altLang="ja-JP" sz="1200" kern="1200" dirty="0">
                <a:solidFill>
                  <a:schemeClr val="tx1"/>
                </a:solidFill>
                <a:effectLst/>
                <a:latin typeface="+mn-lt"/>
                <a:ea typeface="+mn-ea"/>
                <a:cs typeface="+mn-cs"/>
              </a:rPr>
              <a:t>れに対して、どこの誰が</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いつ書いた</a:t>
            </a:r>
            <a:r>
              <a:rPr kumimoji="1" lang="ja-JP" altLang="en-US" sz="1200" kern="1200" dirty="0">
                <a:solidFill>
                  <a:schemeClr val="tx1"/>
                </a:solidFill>
                <a:effectLst/>
                <a:latin typeface="+mn-lt"/>
                <a:ea typeface="+mn-ea"/>
                <a:cs typeface="+mn-cs"/>
              </a:rPr>
              <a:t>のか</a:t>
            </a:r>
            <a:r>
              <a:rPr kumimoji="1" lang="ja-JP" altLang="ja-JP" sz="1200" kern="1200" dirty="0">
                <a:solidFill>
                  <a:schemeClr val="tx1"/>
                </a:solidFill>
                <a:effectLst/>
                <a:latin typeface="+mn-lt"/>
                <a:ea typeface="+mn-ea"/>
                <a:cs typeface="+mn-cs"/>
              </a:rPr>
              <a:t>わからないような</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インターネット上の書き込み</a:t>
            </a:r>
            <a:r>
              <a:rPr kumimoji="1" lang="ja-JP" altLang="en-US" sz="1200" kern="1200" dirty="0">
                <a:solidFill>
                  <a:schemeClr val="tx1"/>
                </a:solidFill>
                <a:effectLst/>
                <a:latin typeface="+mn-lt"/>
                <a:ea typeface="+mn-ea"/>
                <a:cs typeface="+mn-cs"/>
              </a:rPr>
              <a:t>など</a:t>
            </a:r>
            <a:r>
              <a:rPr kumimoji="1" lang="ja-JP" altLang="ja-JP" sz="1200" kern="1200" dirty="0">
                <a:solidFill>
                  <a:schemeClr val="tx1"/>
                </a:solidFill>
                <a:effectLst/>
                <a:latin typeface="+mn-lt"/>
                <a:ea typeface="+mn-ea"/>
                <a:cs typeface="+mn-cs"/>
              </a:rPr>
              <a:t>は信頼性が低くなります。</a:t>
            </a:r>
          </a:p>
          <a:p>
            <a:pPr eaLnBrk="0"/>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レポートを書くときにも情報源、典拠を示</a:t>
            </a:r>
            <a:r>
              <a:rPr kumimoji="1" lang="ja-JP" altLang="en-US" sz="1200" kern="1200" dirty="0">
                <a:solidFill>
                  <a:schemeClr val="tx1"/>
                </a:solidFill>
                <a:effectLst/>
                <a:latin typeface="+mn-lt"/>
                <a:ea typeface="+mn-ea"/>
                <a:cs typeface="+mn-cs"/>
              </a:rPr>
              <a:t>さなければ</a:t>
            </a:r>
            <a:r>
              <a:rPr kumimoji="1" lang="ja-JP" altLang="ja-JP" sz="1200" kern="1200" dirty="0">
                <a:solidFill>
                  <a:schemeClr val="tx1"/>
                </a:solidFill>
                <a:effectLst/>
                <a:latin typeface="+mn-lt"/>
                <a:ea typeface="+mn-ea"/>
                <a:cs typeface="+mn-cs"/>
              </a:rPr>
              <a:t>、そのレポートの信頼性は低くなります。</a:t>
            </a:r>
            <a:endParaRPr lang="ja-JP" altLang="en-US" b="1" dirty="0">
              <a:solidFill>
                <a:srgbClr val="FF0000"/>
              </a:solidFill>
            </a:endParaRPr>
          </a:p>
          <a:p>
            <a:pPr marL="0" marR="0" indent="0" algn="l" defTabSz="914400" rtl="0" eaLnBrk="0"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まずは信頼できる、典拠が明らかな情報源を</a:t>
            </a:r>
            <a:r>
              <a:rPr kumimoji="1" lang="ja-JP" altLang="en-US" sz="1200" kern="1200" dirty="0">
                <a:solidFill>
                  <a:schemeClr val="tx1"/>
                </a:solidFill>
                <a:effectLst/>
                <a:latin typeface="+mn-lt"/>
                <a:ea typeface="+mn-ea"/>
                <a:cs typeface="+mn-cs"/>
              </a:rPr>
              <a:t>選んでください。</a:t>
            </a:r>
            <a:endParaRPr lang="ja-JP" altLang="en-US" b="1" dirty="0">
              <a:solidFill>
                <a:srgbClr val="FF0000"/>
              </a:solidFill>
            </a:endParaRPr>
          </a:p>
          <a:p>
            <a:pPr eaLnBrk="0"/>
            <a:r>
              <a:rPr kumimoji="1" lang="ja-JP" altLang="ja-JP" sz="1200" kern="1200" dirty="0">
                <a:solidFill>
                  <a:schemeClr val="tx1"/>
                </a:solidFill>
                <a:effectLst/>
                <a:latin typeface="+mn-lt"/>
                <a:ea typeface="+mn-ea"/>
                <a:cs typeface="+mn-cs"/>
              </a:rPr>
              <a:t>そして参考にした情報源は必ず記録をとり、参考文献リストとしてレポートで示せるようにしておきましょう。</a:t>
            </a:r>
            <a:endParaRPr kumimoji="1" lang="en-US" altLang="ja-JP" sz="1200" kern="1200" dirty="0">
              <a:solidFill>
                <a:schemeClr val="tx1"/>
              </a:solidFill>
              <a:effectLst/>
              <a:latin typeface="+mn-lt"/>
              <a:ea typeface="+mn-ea"/>
              <a:cs typeface="+mn-cs"/>
            </a:endParaRPr>
          </a:p>
          <a:p>
            <a:pPr marL="0" marR="0" indent="0" algn="l" defTabSz="914400" rtl="0" eaLnBrk="0" fontAlgn="auto" latinLnBrk="0" hangingPunct="1">
              <a:lnSpc>
                <a:spcPct val="100000"/>
              </a:lnSpc>
              <a:spcBef>
                <a:spcPts val="0"/>
              </a:spcBef>
              <a:spcAft>
                <a:spcPts val="0"/>
              </a:spcAft>
              <a:buClrTx/>
              <a:buSzTx/>
              <a:buFontTx/>
              <a:buNone/>
              <a:tabLst/>
              <a:defRPr/>
            </a:pPr>
            <a:r>
              <a:rPr lang="ja-JP" altLang="en-US" b="0" dirty="0">
                <a:solidFill>
                  <a:srgbClr val="FF0000"/>
                </a:solidFill>
              </a:rPr>
              <a:t>これは、学術情報を扱う上での重要ポイントですので、覚えていただきたいと思います。</a:t>
            </a:r>
            <a:endParaRPr lang="en-US" altLang="ja-JP" b="0" dirty="0">
              <a:solidFill>
                <a:srgbClr val="FF0000"/>
              </a:solidFill>
            </a:endParaRPr>
          </a:p>
          <a:p>
            <a:pPr marL="0" marR="0" indent="0" algn="l" defTabSz="914400" rtl="0" eaLnBrk="0" fontAlgn="auto" latinLnBrk="0" hangingPunct="1">
              <a:lnSpc>
                <a:spcPct val="100000"/>
              </a:lnSpc>
              <a:spcBef>
                <a:spcPts val="0"/>
              </a:spcBef>
              <a:spcAft>
                <a:spcPts val="0"/>
              </a:spcAft>
              <a:buClrTx/>
              <a:buSzTx/>
              <a:buFontTx/>
              <a:buNone/>
              <a:tabLst/>
              <a:defRPr/>
            </a:pPr>
            <a:endParaRPr lang="en-US" altLang="ja-JP" b="1" dirty="0">
              <a:solidFill>
                <a:srgbClr val="FF0000"/>
              </a:solidFill>
            </a:endParaRPr>
          </a:p>
          <a:p>
            <a:pPr eaLnBrk="0"/>
            <a:endParaRPr lang="ja-JP" altLang="en-US" dirty="0">
              <a:latin typeface="+mn-ea"/>
              <a:ea typeface="+mn-ea"/>
            </a:endParaRPr>
          </a:p>
        </p:txBody>
      </p:sp>
      <p:sp>
        <p:nvSpPr>
          <p:cNvPr id="92164"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fld id="{9DFAF238-F947-4C8A-BC68-6119A3748B32}" type="slidenum">
              <a:rPr lang="en-US" altLang="ja-JP" smtClean="0"/>
              <a:pPr/>
              <a:t>14</a:t>
            </a:fld>
            <a:endParaRPr lang="en-US" altLang="ja-JP"/>
          </a:p>
        </p:txBody>
      </p:sp>
    </p:spTree>
    <p:extLst>
      <p:ext uri="{BB962C8B-B14F-4D97-AF65-F5344CB8AC3E}">
        <p14:creationId xmlns:p14="http://schemas.microsoft.com/office/powerpoint/2010/main" val="300820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（図書を探す</a:t>
            </a:r>
            <a:r>
              <a:rPr kumimoji="1" lang="en-US" altLang="ja-JP" dirty="0"/>
              <a:t>10</a:t>
            </a:r>
            <a:r>
              <a:rPr kumimoji="1" lang="ja-JP" altLang="en-US" dirty="0"/>
              <a:t>分）</a:t>
            </a:r>
            <a:endParaRPr kumimoji="1" lang="en-US" altLang="ja-JP" dirty="0"/>
          </a:p>
          <a:p>
            <a:r>
              <a:rPr kumimoji="1" lang="ja-JP" altLang="en-US" dirty="0"/>
              <a:t>それでは、検索実習に入ります。</a:t>
            </a:r>
            <a:endParaRPr kumimoji="1" lang="en-US" altLang="ja-JP" dirty="0"/>
          </a:p>
          <a:p>
            <a:r>
              <a:rPr kumimoji="1" lang="ja-JP" altLang="en-US" dirty="0"/>
              <a:t>まずは図書の探し方からです。</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15</a:t>
            </a:fld>
            <a:endParaRPr kumimoji="1" lang="ja-JP" altLang="en-US"/>
          </a:p>
        </p:txBody>
      </p:sp>
    </p:spTree>
    <p:extLst>
      <p:ext uri="{BB962C8B-B14F-4D97-AF65-F5344CB8AC3E}">
        <p14:creationId xmlns:p14="http://schemas.microsoft.com/office/powerpoint/2010/main" val="418253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これから実際に</a:t>
            </a:r>
            <a:r>
              <a:rPr kumimoji="1" lang="ja-JP" altLang="ja-JP" sz="1200" kern="1200" dirty="0">
                <a:solidFill>
                  <a:schemeClr val="tx1"/>
                </a:solidFill>
                <a:effectLst/>
                <a:latin typeface="+mn-lt"/>
                <a:ea typeface="+mn-ea"/>
                <a:cs typeface="+mn-cs"/>
              </a:rPr>
              <a:t>図書</a:t>
            </a:r>
            <a:r>
              <a:rPr kumimoji="1" lang="ja-JP" altLang="en-US" sz="1200" kern="1200" dirty="0">
                <a:solidFill>
                  <a:schemeClr val="tx1"/>
                </a:solidFill>
                <a:effectLst/>
                <a:latin typeface="+mn-lt"/>
                <a:ea typeface="+mn-ea"/>
                <a:cs typeface="+mn-cs"/>
              </a:rPr>
              <a:t>を探していただきます。</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今日は、</a:t>
            </a:r>
            <a:r>
              <a:rPr kumimoji="1" lang="ja-JP" altLang="ja-JP" sz="1200" kern="1200" dirty="0">
                <a:solidFill>
                  <a:schemeClr val="tx1"/>
                </a:solidFill>
                <a:effectLst/>
                <a:latin typeface="+mn-lt"/>
                <a:ea typeface="+mn-ea"/>
                <a:cs typeface="+mn-cs"/>
              </a:rPr>
              <a:t>皆さんにとって最も身近となる首都大にある図書</a:t>
            </a:r>
            <a:r>
              <a:rPr kumimoji="1" lang="ja-JP" altLang="en-US" sz="1200" kern="1200" dirty="0">
                <a:solidFill>
                  <a:schemeClr val="tx1"/>
                </a:solidFill>
                <a:effectLst/>
                <a:latin typeface="+mn-lt"/>
                <a:ea typeface="+mn-ea"/>
                <a:cs typeface="+mn-cs"/>
              </a:rPr>
              <a:t>の探し方を覚えていただきます。</a:t>
            </a:r>
            <a:endParaRPr kumimoji="1" lang="ja-JP"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図書館ホームページのトップページにある、</a:t>
            </a:r>
            <a:r>
              <a:rPr kumimoji="1" lang="ja-JP" altLang="en-US" sz="1200" b="1" kern="1200" dirty="0">
                <a:solidFill>
                  <a:schemeClr val="tx1"/>
                </a:solidFill>
                <a:effectLst/>
                <a:latin typeface="+mn-lt"/>
                <a:ea typeface="+mn-ea"/>
                <a:cs typeface="+mn-cs"/>
              </a:rPr>
              <a:t>（クリック）</a:t>
            </a:r>
            <a:r>
              <a:rPr kumimoji="1" lang="ja-JP" altLang="ja-JP" sz="1200" kern="1200" dirty="0">
                <a:solidFill>
                  <a:schemeClr val="tx1"/>
                </a:solidFill>
                <a:effectLst/>
                <a:latin typeface="+mn-lt"/>
                <a:ea typeface="+mn-ea"/>
                <a:cs typeface="+mn-cs"/>
              </a:rPr>
              <a:t>この窓に検索ワードを入力すると首都大にあ</a:t>
            </a:r>
            <a:r>
              <a:rPr kumimoji="1" lang="ja-JP" altLang="en-US" sz="1200" kern="1200" dirty="0">
                <a:solidFill>
                  <a:schemeClr val="tx1"/>
                </a:solidFill>
                <a:effectLst/>
                <a:latin typeface="+mn-lt"/>
                <a:ea typeface="+mn-ea"/>
                <a:cs typeface="+mn-cs"/>
              </a:rPr>
              <a:t>る図書や雑誌</a:t>
            </a:r>
            <a:r>
              <a:rPr kumimoji="1" lang="ja-JP" altLang="ja-JP" sz="1200" kern="1200" dirty="0">
                <a:solidFill>
                  <a:schemeClr val="tx1"/>
                </a:solidFill>
                <a:effectLst/>
                <a:latin typeface="+mn-lt"/>
                <a:ea typeface="+mn-ea"/>
                <a:cs typeface="+mn-cs"/>
              </a:rPr>
              <a:t>を検索することができます。このように図書館にある</a:t>
            </a:r>
            <a:r>
              <a:rPr kumimoji="1" lang="ja-JP" altLang="en-US" sz="1200" kern="1200" dirty="0">
                <a:solidFill>
                  <a:schemeClr val="tx1"/>
                </a:solidFill>
                <a:effectLst/>
                <a:latin typeface="+mn-lt"/>
                <a:ea typeface="+mn-ea"/>
                <a:cs typeface="+mn-cs"/>
              </a:rPr>
              <a:t>図書や雑誌</a:t>
            </a:r>
            <a:r>
              <a:rPr kumimoji="1" lang="ja-JP" altLang="ja-JP" sz="1200" kern="1200" dirty="0">
                <a:solidFill>
                  <a:schemeClr val="tx1"/>
                </a:solidFill>
                <a:effectLst/>
                <a:latin typeface="+mn-lt"/>
                <a:ea typeface="+mn-ea"/>
                <a:cs typeface="+mn-cs"/>
              </a:rPr>
              <a:t>を探すことを「蔵書検索</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OPAC</a:t>
            </a:r>
            <a:r>
              <a:rPr kumimoji="1" lang="ja-JP" altLang="ja-JP" sz="1200" kern="1200" dirty="0">
                <a:solidFill>
                  <a:schemeClr val="tx1"/>
                </a:solidFill>
                <a:effectLst/>
                <a:latin typeface="+mn-lt"/>
                <a:ea typeface="+mn-ea"/>
                <a:cs typeface="+mn-cs"/>
              </a:rPr>
              <a:t>」といいます。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真ん中にある「詳細検索」をクリックすると</a:t>
            </a:r>
            <a:r>
              <a:rPr kumimoji="1" lang="ja-JP" altLang="en-US" sz="1200" b="1" kern="1200" dirty="0">
                <a:solidFill>
                  <a:schemeClr val="tx1"/>
                </a:solidFill>
                <a:effectLst/>
                <a:latin typeface="+mn-lt"/>
                <a:ea typeface="+mn-ea"/>
                <a:cs typeface="+mn-cs"/>
              </a:rPr>
              <a:t>（クリック）</a:t>
            </a:r>
            <a:r>
              <a:rPr kumimoji="1" lang="en-US" altLang="ja-JP" sz="1200" kern="1200" dirty="0">
                <a:solidFill>
                  <a:schemeClr val="tx1"/>
                </a:solidFill>
                <a:effectLst/>
                <a:latin typeface="+mn-lt"/>
                <a:ea typeface="+mn-ea"/>
                <a:cs typeface="+mn-cs"/>
              </a:rPr>
              <a:t>OPAC</a:t>
            </a:r>
            <a:r>
              <a:rPr kumimoji="1" lang="ja-JP" altLang="en-US" sz="1200" kern="1200" dirty="0">
                <a:solidFill>
                  <a:schemeClr val="tx1"/>
                </a:solidFill>
                <a:effectLst/>
                <a:latin typeface="+mn-lt"/>
                <a:ea typeface="+mn-ea"/>
                <a:cs typeface="+mn-cs"/>
              </a:rPr>
              <a:t>の詳細検索画面が開きます。こちらからも検索ができます。</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では、次の図書が首都大にあるかどうか、検索してみてください。</a:t>
            </a: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16</a:t>
            </a:fld>
            <a:endParaRPr kumimoji="1" lang="ja-JP" altLang="en-US"/>
          </a:p>
        </p:txBody>
      </p:sp>
    </p:spTree>
    <p:extLst>
      <p:ext uri="{BB962C8B-B14F-4D97-AF65-F5344CB8AC3E}">
        <p14:creationId xmlns:p14="http://schemas.microsoft.com/office/powerpoint/2010/main" val="701493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これは、著者名、タイトル、シリーズ名、出版社、出版年の順に書いています。</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検索</a:t>
            </a:r>
            <a:r>
              <a:rPr kumimoji="1" lang="ja-JP" altLang="ja-JP" sz="1200" kern="1200" dirty="0">
                <a:solidFill>
                  <a:schemeClr val="tx1"/>
                </a:solidFill>
                <a:effectLst/>
                <a:latin typeface="+mn-lt"/>
                <a:ea typeface="+mn-ea"/>
                <a:cs typeface="+mn-cs"/>
              </a:rPr>
              <a:t>できた</a:t>
            </a:r>
            <a:r>
              <a:rPr kumimoji="1" lang="ja-JP" altLang="en-US" sz="1200" kern="1200" dirty="0">
                <a:solidFill>
                  <a:schemeClr val="tx1"/>
                </a:solidFill>
                <a:effectLst/>
                <a:latin typeface="+mn-lt"/>
                <a:ea typeface="+mn-ea"/>
                <a:cs typeface="+mn-cs"/>
              </a:rPr>
              <a:t>方</a:t>
            </a:r>
            <a:r>
              <a:rPr kumimoji="1" lang="ja-JP" altLang="ja-JP" sz="1200" kern="1200" dirty="0">
                <a:solidFill>
                  <a:schemeClr val="tx1"/>
                </a:solidFill>
                <a:effectLst/>
                <a:latin typeface="+mn-lt"/>
                <a:ea typeface="+mn-ea"/>
                <a:cs typeface="+mn-cs"/>
              </a:rPr>
              <a:t>は、タイトルをクリックして</a:t>
            </a:r>
            <a:r>
              <a:rPr kumimoji="1" lang="ja-JP" altLang="en-US" sz="1200" kern="1200" dirty="0">
                <a:solidFill>
                  <a:schemeClr val="tx1"/>
                </a:solidFill>
                <a:effectLst/>
                <a:latin typeface="+mn-lt"/>
                <a:ea typeface="+mn-ea"/>
                <a:cs typeface="+mn-cs"/>
              </a:rPr>
              <a:t>検索結果</a:t>
            </a:r>
            <a:r>
              <a:rPr kumimoji="1" lang="ja-JP" altLang="ja-JP" sz="1200" kern="1200" dirty="0">
                <a:solidFill>
                  <a:schemeClr val="tx1"/>
                </a:solidFill>
                <a:effectLst/>
                <a:latin typeface="+mn-lt"/>
                <a:ea typeface="+mn-ea"/>
                <a:cs typeface="+mn-cs"/>
              </a:rPr>
              <a:t>の画面を開いてください。</a:t>
            </a:r>
          </a:p>
          <a:p>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17</a:t>
            </a:fld>
            <a:endParaRPr kumimoji="1" lang="ja-JP" altLang="en-US"/>
          </a:p>
        </p:txBody>
      </p:sp>
    </p:spTree>
    <p:extLst>
      <p:ext uri="{BB962C8B-B14F-4D97-AF65-F5344CB8AC3E}">
        <p14:creationId xmlns:p14="http://schemas.microsoft.com/office/powerpoint/2010/main" val="2495521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みなさん検索できたかと思いますが、</a:t>
            </a:r>
            <a:endParaRPr kumimoji="1" lang="en-US" altLang="ja-JP" dirty="0"/>
          </a:p>
          <a:p>
            <a:r>
              <a:rPr kumimoji="1" lang="ja-JP" altLang="en-US" dirty="0"/>
              <a:t>検索の流れについて説明します。</a:t>
            </a:r>
            <a:endParaRPr kumimoji="1" lang="en-US" altLang="ja-JP" dirty="0"/>
          </a:p>
          <a:p>
            <a:r>
              <a:rPr kumimoji="1" lang="ja-JP" altLang="en-US" dirty="0"/>
              <a:t>図書館</a:t>
            </a:r>
            <a:r>
              <a:rPr kumimoji="1" lang="en-US" altLang="ja-JP" dirty="0"/>
              <a:t>HP</a:t>
            </a:r>
            <a:r>
              <a:rPr kumimoji="1" lang="ja-JP" altLang="en-US" dirty="0"/>
              <a:t>の検索窓から検索する場合は、</a:t>
            </a:r>
            <a:endParaRPr kumimoji="1" lang="en-US" altLang="ja-JP" dirty="0"/>
          </a:p>
          <a:p>
            <a:r>
              <a:rPr kumimoji="1" lang="ja-JP" altLang="en-US" dirty="0"/>
              <a:t>検索窓にキーワードを入力して検索ボタンを押します。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OPAC</a:t>
            </a:r>
            <a:r>
              <a:rPr kumimoji="1" lang="ja-JP" altLang="en-US" dirty="0"/>
              <a:t>詳細検索画面を開いてから、検索することも可能です。</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endParaRPr lang="ja-JP" altLang="en-US" b="1" dirty="0">
              <a:solidFill>
                <a:srgbClr val="FF0000"/>
              </a:solidFill>
            </a:endParaRPr>
          </a:p>
          <a:p>
            <a:r>
              <a:rPr kumimoji="1" lang="ja-JP" altLang="en-US" dirty="0"/>
              <a:t>詳細検索画面から検索する場合は、各項目に検索ワードを入れて検索することができ、最初から絞り込んで結果出すことができます。</a:t>
            </a:r>
            <a:endParaRPr kumimoji="1" lang="en-US" altLang="ja-JP" dirty="0"/>
          </a:p>
          <a:p>
            <a:r>
              <a:rPr kumimoji="1" lang="ja-JP" altLang="en-US" dirty="0"/>
              <a:t>皆さんには</a:t>
            </a:r>
            <a:r>
              <a:rPr kumimoji="1" lang="en-US" altLang="ja-JP" dirty="0"/>
              <a:t>OPAC</a:t>
            </a:r>
            <a:r>
              <a:rPr kumimoji="1" lang="ja-JP" altLang="en-US" dirty="0"/>
              <a:t>を使いこなしていただくために、詳細検索画面から検索することをお薦めします。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18</a:t>
            </a:fld>
            <a:endParaRPr kumimoji="1" lang="ja-JP" altLang="en-US"/>
          </a:p>
        </p:txBody>
      </p:sp>
    </p:spTree>
    <p:extLst>
      <p:ext uri="{BB962C8B-B14F-4D97-AF65-F5344CB8AC3E}">
        <p14:creationId xmlns:p14="http://schemas.microsoft.com/office/powerpoint/2010/main" val="184512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ホームページの検索窓で入力すると、この上の表にあるキーワードの項目に入力した場合と同じ結果になります。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さきほども説明しましたが、</a:t>
            </a:r>
            <a:r>
              <a:rPr kumimoji="1" lang="ja-JP" altLang="ja-JP" sz="1200" kern="1200" dirty="0">
                <a:solidFill>
                  <a:schemeClr val="tx1"/>
                </a:solidFill>
                <a:effectLst/>
                <a:latin typeface="+mn-lt"/>
                <a:ea typeface="+mn-ea"/>
                <a:cs typeface="+mn-cs"/>
              </a:rPr>
              <a:t>詳細検索の画面を開くと、タイトルや著者名、出版者にだけ条件を入力すること</a:t>
            </a:r>
            <a:r>
              <a:rPr kumimoji="1" lang="ja-JP" altLang="en-US" sz="1200" kern="1200" dirty="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できます。</a:t>
            </a:r>
          </a:p>
          <a:p>
            <a:r>
              <a:rPr kumimoji="1" lang="ja-JP" altLang="en-US" sz="1200" kern="1200" dirty="0">
                <a:solidFill>
                  <a:schemeClr val="tx1"/>
                </a:solidFill>
                <a:effectLst/>
                <a:latin typeface="+mn-lt"/>
                <a:ea typeface="+mn-ea"/>
                <a:cs typeface="+mn-cs"/>
              </a:rPr>
              <a:t>下の</a:t>
            </a:r>
            <a:r>
              <a:rPr kumimoji="1" lang="ja-JP" altLang="ja-JP" sz="1200" kern="1200" dirty="0">
                <a:solidFill>
                  <a:schemeClr val="tx1"/>
                </a:solidFill>
                <a:effectLst/>
                <a:latin typeface="+mn-lt"/>
                <a:ea typeface="+mn-ea"/>
                <a:cs typeface="+mn-cs"/>
              </a:rPr>
              <a:t>入力例の表を見てください。同じ検索ワードでも入力の仕方によって検索結果が変わります。</a:t>
            </a:r>
            <a:r>
              <a:rPr kumimoji="1" lang="ja-JP" altLang="en-US" sz="1200" kern="1200" dirty="0">
                <a:solidFill>
                  <a:schemeClr val="tx1"/>
                </a:solidFill>
                <a:effectLst/>
                <a:latin typeface="+mn-lt"/>
                <a:ea typeface="+mn-ea"/>
                <a:cs typeface="+mn-cs"/>
              </a:rPr>
              <a:t>検索する際の参考にしてください。</a:t>
            </a:r>
            <a:endParaRPr kumimoji="1" lang="ja-JP"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このような、検索条件等については、</a:t>
            </a:r>
            <a:r>
              <a:rPr kumimoji="1" lang="en-US" altLang="ja-JP" sz="1200" kern="1200" dirty="0">
                <a:solidFill>
                  <a:schemeClr val="tx1"/>
                </a:solidFill>
                <a:effectLst/>
                <a:latin typeface="+mn-lt"/>
                <a:ea typeface="+mn-ea"/>
                <a:cs typeface="+mn-cs"/>
              </a:rPr>
              <a:t>OPAC</a:t>
            </a:r>
            <a:r>
              <a:rPr kumimoji="1" lang="ja-JP" altLang="en-US" sz="1200" kern="1200" dirty="0">
                <a:solidFill>
                  <a:schemeClr val="tx1"/>
                </a:solidFill>
                <a:effectLst/>
                <a:latin typeface="+mn-lt"/>
                <a:ea typeface="+mn-ea"/>
                <a:cs typeface="+mn-cs"/>
              </a:rPr>
              <a:t>検索画面内の「利用方法」</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sz="1200" kern="1200" dirty="0">
                <a:solidFill>
                  <a:schemeClr val="tx1"/>
                </a:solidFill>
                <a:effectLst/>
                <a:latin typeface="+mn-lt"/>
                <a:ea typeface="+mn-ea"/>
                <a:cs typeface="+mn-cs"/>
              </a:rPr>
              <a:t>で確認することができます。</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19</a:t>
            </a:fld>
            <a:endParaRPr kumimoji="1" lang="ja-JP" altLang="en-US"/>
          </a:p>
        </p:txBody>
      </p:sp>
    </p:spTree>
    <p:extLst>
      <p:ext uri="{BB962C8B-B14F-4D97-AF65-F5344CB8AC3E}">
        <p14:creationId xmlns:p14="http://schemas.microsoft.com/office/powerpoint/2010/main" val="122877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HP</a:t>
            </a:r>
            <a:r>
              <a:rPr kumimoji="1" lang="ja-JP" altLang="en-US" dirty="0"/>
              <a:t>を検索していただいている間に、説明をしていきます。</a:t>
            </a:r>
            <a:endParaRPr kumimoji="1" lang="en-US" altLang="ja-JP" dirty="0"/>
          </a:p>
          <a:p>
            <a:r>
              <a:rPr kumimoji="1" lang="ja-JP" altLang="en-US" dirty="0"/>
              <a:t>まずは、本日の実習の流れです。</a:t>
            </a:r>
            <a:endParaRPr kumimoji="1" lang="en-US" altLang="ja-JP" dirty="0"/>
          </a:p>
          <a:p>
            <a:r>
              <a:rPr kumimoji="1" lang="ja-JP" altLang="en-US" dirty="0"/>
              <a:t>後半に実際に図書と論文を検索していただきます。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a:t>
            </a:fld>
            <a:endParaRPr kumimoji="1" lang="ja-JP" altLang="en-US"/>
          </a:p>
        </p:txBody>
      </p:sp>
    </p:spTree>
    <p:extLst>
      <p:ext uri="{BB962C8B-B14F-4D97-AF65-F5344CB8AC3E}">
        <p14:creationId xmlns:p14="http://schemas.microsoft.com/office/powerpoint/2010/main" val="18776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kumimoji="1" lang="ja-JP" altLang="en-US" sz="1200" kern="1200" dirty="0">
                <a:solidFill>
                  <a:schemeClr val="tx1"/>
                </a:solidFill>
                <a:effectLst/>
                <a:latin typeface="+mn-lt"/>
                <a:ea typeface="+mn-ea"/>
                <a:cs typeface="+mn-cs"/>
              </a:rPr>
              <a:t>では、検索結果</a:t>
            </a:r>
            <a:r>
              <a:rPr kumimoji="1" lang="ja-JP" altLang="ja-JP" sz="1200" kern="1200" dirty="0">
                <a:solidFill>
                  <a:schemeClr val="tx1"/>
                </a:solidFill>
                <a:effectLst/>
                <a:latin typeface="+mn-lt"/>
                <a:ea typeface="+mn-ea"/>
                <a:cs typeface="+mn-cs"/>
              </a:rPr>
              <a:t>の</a:t>
            </a:r>
            <a:r>
              <a:rPr kumimoji="1" lang="ja-JP" altLang="en-US" sz="1200" kern="1200" dirty="0">
                <a:solidFill>
                  <a:schemeClr val="tx1"/>
                </a:solidFill>
                <a:effectLst/>
                <a:latin typeface="+mn-lt"/>
                <a:ea typeface="+mn-ea"/>
                <a:cs typeface="+mn-cs"/>
              </a:rPr>
              <a:t>見方を説明します。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上に簡略化された書誌情報、下に詳細な書誌情報が表示されます。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書誌情報</a:t>
            </a:r>
            <a:r>
              <a:rPr kumimoji="1" lang="ja-JP" altLang="en-US" sz="1200" kern="1200" dirty="0">
                <a:solidFill>
                  <a:schemeClr val="tx1"/>
                </a:solidFill>
                <a:effectLst/>
                <a:latin typeface="+mn-lt"/>
                <a:ea typeface="+mn-ea"/>
                <a:cs typeface="+mn-cs"/>
              </a:rPr>
              <a:t>と</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その図書そのものに関する情報です。</a:t>
            </a:r>
          </a:p>
          <a:p>
            <a:r>
              <a:rPr kumimoji="1" lang="ja-JP" altLang="ja-JP" sz="1200" kern="1200" dirty="0">
                <a:solidFill>
                  <a:schemeClr val="tx1"/>
                </a:solidFill>
                <a:effectLst/>
                <a:latin typeface="+mn-lt"/>
                <a:ea typeface="+mn-ea"/>
                <a:cs typeface="+mn-cs"/>
              </a:rPr>
              <a:t>中段に所蔵情報、その図書が首都大のどこにあるかを示しています。</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例えば</a:t>
            </a:r>
            <a:r>
              <a:rPr kumimoji="1" lang="ja-JP" altLang="ja-JP" sz="1200" kern="1200" dirty="0">
                <a:solidFill>
                  <a:schemeClr val="tx1"/>
                </a:solidFill>
                <a:effectLst/>
                <a:latin typeface="+mn-lt"/>
                <a:ea typeface="+mn-ea"/>
                <a:cs typeface="+mn-cs"/>
              </a:rPr>
              <a:t>この所蔵情報の</a:t>
            </a:r>
            <a:r>
              <a:rPr kumimoji="1" lang="en-US" altLang="ja-JP" sz="1200" kern="1200" dirty="0">
                <a:solidFill>
                  <a:schemeClr val="tx1"/>
                </a:solidFill>
                <a:effectLst/>
                <a:latin typeface="+mn-lt"/>
                <a:ea typeface="+mn-ea"/>
                <a:cs typeface="+mn-cs"/>
              </a:rPr>
              <a:t>1</a:t>
            </a:r>
            <a:r>
              <a:rPr kumimoji="1" lang="ja-JP" altLang="ja-JP" sz="1200" kern="1200" dirty="0">
                <a:solidFill>
                  <a:schemeClr val="tx1"/>
                </a:solidFill>
                <a:effectLst/>
                <a:latin typeface="+mn-lt"/>
                <a:ea typeface="+mn-ea"/>
                <a:cs typeface="+mn-cs"/>
              </a:rPr>
              <a:t>番上の段を見てください。</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endParaRPr lang="ja-JP" altLang="en-US" b="1" dirty="0">
              <a:solidFill>
                <a:srgbClr val="FF0000"/>
              </a:solidFill>
            </a:endParaRPr>
          </a:p>
          <a:p>
            <a:r>
              <a:rPr kumimoji="1" lang="ja-JP" altLang="ja-JP" sz="1200" kern="1200" dirty="0">
                <a:solidFill>
                  <a:schemeClr val="tx1"/>
                </a:solidFill>
                <a:effectLst/>
                <a:latin typeface="+mn-lt"/>
                <a:ea typeface="+mn-ea"/>
                <a:cs typeface="+mn-cs"/>
              </a:rPr>
              <a:t>配置場所は本館の</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階学生用、請求記号は　</a:t>
            </a:r>
            <a:r>
              <a:rPr kumimoji="1" lang="en-US" altLang="ja-JP" sz="1200" kern="1200" dirty="0">
                <a:solidFill>
                  <a:schemeClr val="tx1"/>
                </a:solidFill>
                <a:effectLst/>
                <a:latin typeface="+mn-lt"/>
                <a:ea typeface="+mn-ea"/>
                <a:cs typeface="+mn-cs"/>
              </a:rPr>
              <a:t>015/C47t/2006</a:t>
            </a:r>
            <a:r>
              <a:rPr kumimoji="1" lang="ja-JP" altLang="ja-JP" sz="1200" kern="1200" dirty="0">
                <a:solidFill>
                  <a:schemeClr val="tx1"/>
                </a:solidFill>
                <a:effectLst/>
                <a:latin typeface="+mn-lt"/>
                <a:ea typeface="+mn-ea"/>
                <a:cs typeface="+mn-cs"/>
              </a:rPr>
              <a:t>　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請求記号は図書の背ラベルに書かれている記号で</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3</a:t>
            </a:r>
            <a:r>
              <a:rPr kumimoji="1" lang="ja-JP" altLang="ja-JP" sz="1200" kern="1200" dirty="0">
                <a:solidFill>
                  <a:schemeClr val="tx1"/>
                </a:solidFill>
                <a:effectLst/>
                <a:latin typeface="+mn-lt"/>
                <a:ea typeface="+mn-ea"/>
                <a:cs typeface="+mn-cs"/>
              </a:rPr>
              <a:t>段に分かれてい</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一番上の段は「分類番号」と呼ばれるものです。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首都大では日本十進分類法に従い、その図書のテーマを</a:t>
            </a:r>
            <a:r>
              <a:rPr kumimoji="1" lang="en-US" altLang="ja-JP" sz="1200" kern="1200" dirty="0">
                <a:solidFill>
                  <a:schemeClr val="tx1"/>
                </a:solidFill>
                <a:effectLst/>
                <a:latin typeface="+mn-lt"/>
                <a:ea typeface="+mn-ea"/>
                <a:cs typeface="+mn-cs"/>
              </a:rPr>
              <a:t>0</a:t>
            </a:r>
            <a:r>
              <a:rPr kumimoji="1" lang="ja-JP" altLang="ja-JP" sz="1200" kern="1200" dirty="0">
                <a:solidFill>
                  <a:schemeClr val="tx1"/>
                </a:solidFill>
                <a:effectLst/>
                <a:latin typeface="+mn-lt"/>
                <a:ea typeface="+mn-ea"/>
                <a:cs typeface="+mn-cs"/>
              </a:rPr>
              <a:t>から</a:t>
            </a:r>
            <a:r>
              <a:rPr kumimoji="1" lang="en-US" altLang="ja-JP" sz="1200" kern="1200" dirty="0">
                <a:solidFill>
                  <a:schemeClr val="tx1"/>
                </a:solidFill>
                <a:effectLst/>
                <a:latin typeface="+mn-lt"/>
                <a:ea typeface="+mn-ea"/>
                <a:cs typeface="+mn-cs"/>
              </a:rPr>
              <a:t>9</a:t>
            </a:r>
            <a:r>
              <a:rPr kumimoji="1" lang="ja-JP" altLang="ja-JP" sz="1200" kern="1200" dirty="0">
                <a:solidFill>
                  <a:schemeClr val="tx1"/>
                </a:solidFill>
                <a:effectLst/>
                <a:latin typeface="+mn-lt"/>
                <a:ea typeface="+mn-ea"/>
                <a:cs typeface="+mn-cs"/>
              </a:rPr>
              <a:t>の数字を使って分類しています。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例えばこの「</a:t>
            </a:r>
            <a:r>
              <a:rPr kumimoji="1" lang="en-US" altLang="ja-JP" sz="1200" kern="1200" dirty="0">
                <a:solidFill>
                  <a:schemeClr val="tx1"/>
                </a:solidFill>
                <a:effectLst/>
                <a:latin typeface="+mn-lt"/>
                <a:ea typeface="+mn-ea"/>
                <a:cs typeface="+mn-cs"/>
              </a:rPr>
              <a:t>015</a:t>
            </a:r>
            <a:r>
              <a:rPr kumimoji="1" lang="ja-JP" altLang="ja-JP" sz="1200" kern="1200" dirty="0">
                <a:solidFill>
                  <a:schemeClr val="tx1"/>
                </a:solidFill>
                <a:effectLst/>
                <a:latin typeface="+mn-lt"/>
                <a:ea typeface="+mn-ea"/>
                <a:cs typeface="+mn-cs"/>
              </a:rPr>
              <a:t>」は図書館奉仕、 図書館活動というテーマの本であることを示しています。</a:t>
            </a:r>
          </a:p>
          <a:p>
            <a:r>
              <a:rPr kumimoji="1" lang="ja-JP" altLang="ja-JP" sz="1200" kern="1200" dirty="0">
                <a:solidFill>
                  <a:schemeClr val="tx1"/>
                </a:solidFill>
                <a:effectLst/>
                <a:latin typeface="+mn-lt"/>
                <a:ea typeface="+mn-ea"/>
                <a:cs typeface="+mn-cs"/>
              </a:rPr>
              <a:t>図書館ではこの請求記号順に図書が並べられています</a:t>
            </a:r>
            <a:r>
              <a:rPr kumimoji="1" lang="ja-JP" altLang="en-US" sz="1200" kern="1200" dirty="0">
                <a:solidFill>
                  <a:schemeClr val="tx1"/>
                </a:solidFill>
                <a:effectLst/>
                <a:latin typeface="+mn-lt"/>
                <a:ea typeface="+mn-ea"/>
                <a:cs typeface="+mn-cs"/>
              </a:rPr>
              <a:t>。配置場所だけでなく請求記号も確認するようにしてください。</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配置場所の２階の棚に表示されている案内板を確認し</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lang="ja-JP" altLang="en-US" dirty="0"/>
              <a:t>該当の場所に行くと、</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lang="ja-JP" altLang="en-US" dirty="0"/>
              <a:t>この図書があります。</a:t>
            </a:r>
            <a:endParaRPr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20</a:t>
            </a:fld>
            <a:endParaRPr kumimoji="1" lang="ja-JP" altLang="en-US"/>
          </a:p>
        </p:txBody>
      </p:sp>
    </p:spTree>
    <p:extLst>
      <p:ext uri="{BB962C8B-B14F-4D97-AF65-F5344CB8AC3E}">
        <p14:creationId xmlns:p14="http://schemas.microsoft.com/office/powerpoint/2010/main" val="261842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（論文を探す</a:t>
            </a:r>
            <a:r>
              <a:rPr kumimoji="1" lang="en-US" altLang="ja-JP" dirty="0"/>
              <a:t>15</a:t>
            </a:r>
            <a:r>
              <a:rPr kumimoji="1" lang="ja-JP" altLang="en-US" dirty="0"/>
              <a:t>分）</a:t>
            </a:r>
            <a:endParaRPr kumimoji="1" lang="en-US" altLang="ja-JP" dirty="0"/>
          </a:p>
          <a:p>
            <a:r>
              <a:rPr kumimoji="1" lang="ja-JP" altLang="en-US" dirty="0"/>
              <a:t>つぎに、雑誌に掲載されている、論文の検索実習に入ります。</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21</a:t>
            </a:fld>
            <a:endParaRPr kumimoji="1" lang="ja-JP" altLang="en-US"/>
          </a:p>
        </p:txBody>
      </p:sp>
    </p:spTree>
    <p:extLst>
      <p:ext uri="{BB962C8B-B14F-4D97-AF65-F5344CB8AC3E}">
        <p14:creationId xmlns:p14="http://schemas.microsoft.com/office/powerpoint/2010/main" val="594442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dirty="0"/>
              <a:t>雑誌を検索する前に、図書と雑誌について改めて説明します。</a:t>
            </a:r>
            <a:endParaRPr kumimoji="1" lang="en-US" altLang="ja-JP" dirty="0"/>
          </a:p>
          <a:p>
            <a:r>
              <a:rPr kumimoji="1" lang="ja-JP" altLang="en-US" dirty="0"/>
              <a:t>図書と雑誌の違いを理解したうえで検索していただく必要があるからです。</a:t>
            </a:r>
            <a:endParaRPr kumimoji="1" lang="en-US" altLang="ja-JP" dirty="0"/>
          </a:p>
          <a:p>
            <a:r>
              <a:rPr kumimoji="1" lang="ja-JP" altLang="en-US" dirty="0"/>
              <a:t>まず、図書とは</a:t>
            </a:r>
            <a:r>
              <a:rPr kumimoji="1" lang="en-US" altLang="ja-JP" dirty="0"/>
              <a:t>1</a:t>
            </a:r>
            <a:r>
              <a:rPr kumimoji="1" lang="ja-JP" altLang="en-US" dirty="0"/>
              <a:t>冊</a:t>
            </a:r>
            <a:r>
              <a:rPr kumimoji="1" lang="en-US" altLang="ja-JP" dirty="0"/>
              <a:t>1</a:t>
            </a:r>
            <a:r>
              <a:rPr kumimoji="1" lang="ja-JP" altLang="en-US" dirty="0"/>
              <a:t>冊違うタイトルで、単発あるいは不定期に刊行されるものになります。</a:t>
            </a:r>
          </a:p>
          <a:p>
            <a:r>
              <a:rPr kumimoji="1" lang="ja-JP" altLang="en-US" dirty="0"/>
              <a:t>あるテーマについて体系的にまとめられており、刊行までに数年を要するものもあります。</a:t>
            </a:r>
          </a:p>
        </p:txBody>
      </p:sp>
      <p:sp>
        <p:nvSpPr>
          <p:cNvPr id="4" name="スライド番号プレースホルダ 3"/>
          <p:cNvSpPr>
            <a:spLocks noGrp="1"/>
          </p:cNvSpPr>
          <p:nvPr>
            <p:ph type="sldNum" sz="quarter" idx="10"/>
          </p:nvPr>
        </p:nvSpPr>
        <p:spPr/>
        <p:txBody>
          <a:bodyPr/>
          <a:lstStyle/>
          <a:p>
            <a:fld id="{2583F047-34C1-480A-A4D5-C3AAE0DF2908}" type="slidenum">
              <a:rPr kumimoji="1" lang="ja-JP" altLang="en-US" smtClean="0"/>
              <a:pPr/>
              <a:t>22</a:t>
            </a:fld>
            <a:endParaRPr kumimoji="1" lang="ja-JP" altLang="en-US"/>
          </a:p>
        </p:txBody>
      </p:sp>
    </p:spTree>
    <p:extLst>
      <p:ext uri="{BB962C8B-B14F-4D97-AF65-F5344CB8AC3E}">
        <p14:creationId xmlns:p14="http://schemas.microsoft.com/office/powerpoint/2010/main" val="313773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dirty="0"/>
              <a:t>雑誌は、図書と違い、同じタイトルで刊行されます。</a:t>
            </a:r>
            <a:endParaRPr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そのため、</a:t>
            </a:r>
            <a:r>
              <a:rPr lang="en-US" altLang="ja-JP" dirty="0"/>
              <a:t>1</a:t>
            </a:r>
            <a:r>
              <a:rPr lang="ja-JP" altLang="en-US" dirty="0"/>
              <a:t>冊ずつを区別するために</a:t>
            </a:r>
            <a:r>
              <a:rPr lang="en-US" altLang="ja-JP" b="1" dirty="0">
                <a:solidFill>
                  <a:srgbClr val="FF0000"/>
                </a:solidFill>
              </a:rPr>
              <a:t>(</a:t>
            </a:r>
            <a:r>
              <a:rPr lang="ja-JP" altLang="en-US" b="1" dirty="0">
                <a:solidFill>
                  <a:srgbClr val="FF0000"/>
                </a:solidFill>
              </a:rPr>
              <a:t>クリック）</a:t>
            </a:r>
            <a:r>
              <a:rPr lang="ja-JP" altLang="en-US" dirty="0"/>
              <a:t>「巻」や「号」といった表記がつけられているのが特徴です。</a:t>
            </a:r>
            <a:r>
              <a:rPr lang="en-US" altLang="ja-JP" b="1" dirty="0"/>
              <a:t>(</a:t>
            </a:r>
            <a:r>
              <a:rPr lang="ja-JP" altLang="en-US" b="1" dirty="0"/>
              <a:t>クリック</a:t>
            </a:r>
            <a:r>
              <a:rPr lang="en-US" altLang="ja-JP" b="1" dirty="0"/>
              <a:t>)</a:t>
            </a:r>
            <a:endParaRPr lang="ja-JP" altLang="en-US" b="1" dirty="0"/>
          </a:p>
          <a:p>
            <a:r>
              <a:rPr lang="ja-JP" altLang="en-US" dirty="0"/>
              <a:t>雑誌には書店などで売られている「商業雑誌」の他に、</a:t>
            </a:r>
            <a:r>
              <a:rPr lang="en-US" altLang="ja-JP" b="1" dirty="0"/>
              <a:t>(</a:t>
            </a:r>
            <a:r>
              <a:rPr lang="ja-JP" altLang="en-US" b="1" dirty="0"/>
              <a:t>クリック</a:t>
            </a:r>
            <a:r>
              <a:rPr lang="en-US" altLang="ja-JP" b="1" dirty="0"/>
              <a:t>)</a:t>
            </a:r>
          </a:p>
          <a:p>
            <a:r>
              <a:rPr lang="ja-JP" altLang="en-US" dirty="0"/>
              <a:t>学会や研究機関から出される「学術雑誌」や、大学から出される</a:t>
            </a:r>
            <a:r>
              <a:rPr lang="en-US" altLang="ja-JP" dirty="0"/>
              <a:t>『</a:t>
            </a:r>
            <a:r>
              <a:rPr lang="ja-JP" altLang="en-US" dirty="0"/>
              <a:t>紀要</a:t>
            </a:r>
            <a:r>
              <a:rPr lang="en-US" altLang="ja-JP" dirty="0"/>
              <a:t>』</a:t>
            </a:r>
            <a:r>
              <a:rPr lang="ja-JP" altLang="en-US" dirty="0"/>
              <a:t>があります。</a:t>
            </a:r>
          </a:p>
          <a:p>
            <a:r>
              <a:rPr lang="ja-JP" altLang="en-US" dirty="0"/>
              <a:t>大学図書館では主に「学術雑誌」と「紀要」を所蔵しています。</a:t>
            </a:r>
            <a:endParaRPr lang="ja-JP" altLang="en-US" b="1" dirty="0"/>
          </a:p>
          <a:p>
            <a:r>
              <a:rPr lang="ja-JP" altLang="en-US" dirty="0"/>
              <a:t>それらにはこのように</a:t>
            </a:r>
            <a:r>
              <a:rPr lang="ja-JP" altLang="ja-JP" dirty="0"/>
              <a:t>学術的な研究の</a:t>
            </a:r>
            <a:r>
              <a:rPr lang="ja-JP" altLang="en-US" dirty="0"/>
              <a:t>成果</a:t>
            </a:r>
            <a:r>
              <a:rPr lang="ja-JP" altLang="ja-JP" dirty="0"/>
              <a:t>など</a:t>
            </a:r>
            <a:r>
              <a:rPr lang="ja-JP" altLang="en-US" dirty="0"/>
              <a:t>を述べた複数の記事が掲載されています。</a:t>
            </a:r>
            <a:r>
              <a:rPr lang="en-US" altLang="ja-JP" b="1" dirty="0"/>
              <a:t>(</a:t>
            </a:r>
            <a:r>
              <a:rPr lang="ja-JP" altLang="en-US" b="1" dirty="0"/>
              <a:t>クリック）</a:t>
            </a:r>
          </a:p>
          <a:p>
            <a:r>
              <a:rPr lang="ja-JP" altLang="en-US" dirty="0"/>
              <a:t>このような記事のことを、</a:t>
            </a:r>
            <a:r>
              <a:rPr lang="en-US" altLang="ja-JP" dirty="0"/>
              <a:t>『</a:t>
            </a:r>
            <a:r>
              <a:rPr lang="ja-JP" altLang="en-US" dirty="0"/>
              <a:t>論文</a:t>
            </a:r>
            <a:r>
              <a:rPr lang="en-US" altLang="ja-JP" dirty="0"/>
              <a:t>』</a:t>
            </a:r>
            <a:r>
              <a:rPr lang="ja-JP" altLang="en-US" dirty="0"/>
              <a:t>と呼んでいます。</a:t>
            </a:r>
          </a:p>
        </p:txBody>
      </p:sp>
      <p:sp>
        <p:nvSpPr>
          <p:cNvPr id="4" name="スライド番号プレースホルダ 3"/>
          <p:cNvSpPr>
            <a:spLocks noGrp="1"/>
          </p:cNvSpPr>
          <p:nvPr>
            <p:ph type="sldNum" sz="quarter" idx="10"/>
          </p:nvPr>
        </p:nvSpPr>
        <p:spPr/>
        <p:txBody>
          <a:bodyPr/>
          <a:lstStyle/>
          <a:p>
            <a:fld id="{2583F047-34C1-480A-A4D5-C3AAE0DF2908}" type="slidenum">
              <a:rPr kumimoji="1" lang="ja-JP" altLang="en-US" smtClean="0"/>
              <a:pPr/>
              <a:t>23</a:t>
            </a:fld>
            <a:endParaRPr kumimoji="1" lang="ja-JP" altLang="en-US"/>
          </a:p>
        </p:txBody>
      </p:sp>
    </p:spTree>
    <p:extLst>
      <p:ext uri="{BB962C8B-B14F-4D97-AF65-F5344CB8AC3E}">
        <p14:creationId xmlns:p14="http://schemas.microsoft.com/office/powerpoint/2010/main" val="923278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学術雑誌を電子化した、電子ジャーナルといわれるものもあります。</a:t>
            </a:r>
            <a:endParaRPr kumimoji="1" lang="en-US" altLang="ja-JP" dirty="0"/>
          </a:p>
          <a:p>
            <a:r>
              <a:rPr kumimoji="1" lang="ja-JP" altLang="en-US" dirty="0"/>
              <a:t>紙で見ているイメージそのままに、ウェブ上で論文を読むことができるものです。</a:t>
            </a:r>
          </a:p>
          <a:p>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24</a:t>
            </a:fld>
            <a:endParaRPr kumimoji="1" lang="ja-JP" altLang="en-US"/>
          </a:p>
        </p:txBody>
      </p:sp>
    </p:spTree>
    <p:extLst>
      <p:ext uri="{BB962C8B-B14F-4D97-AF65-F5344CB8AC3E}">
        <p14:creationId xmlns:p14="http://schemas.microsoft.com/office/powerpoint/2010/main" val="3020520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r>
              <a:rPr kumimoji="1" lang="ja-JP" altLang="en-US" sz="1200" kern="1200" dirty="0">
                <a:solidFill>
                  <a:schemeClr val="tx1"/>
                </a:solidFill>
                <a:effectLst/>
                <a:latin typeface="+mn-lt"/>
                <a:ea typeface="+mn-ea"/>
                <a:cs typeface="+mn-cs"/>
              </a:rPr>
              <a:t>では</a:t>
            </a:r>
            <a:r>
              <a:rPr kumimoji="1" lang="ja-JP" altLang="ja-JP" sz="1200" kern="1200" dirty="0">
                <a:solidFill>
                  <a:schemeClr val="tx1"/>
                </a:solidFill>
                <a:effectLst/>
                <a:latin typeface="+mn-lt"/>
                <a:ea typeface="+mn-ea"/>
                <a:cs typeface="+mn-cs"/>
              </a:rPr>
              <a:t>論文の探し方を</a:t>
            </a:r>
            <a:r>
              <a:rPr kumimoji="1" lang="ja-JP" altLang="en-US" sz="1200" kern="1200" dirty="0">
                <a:solidFill>
                  <a:schemeClr val="tx1"/>
                </a:solidFill>
                <a:effectLst/>
                <a:latin typeface="+mn-lt"/>
                <a:ea typeface="+mn-ea"/>
                <a:cs typeface="+mn-cs"/>
              </a:rPr>
              <a:t>説明します。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論文の検索には、データベースを利用します。</a:t>
            </a:r>
          </a:p>
          <a:p>
            <a:r>
              <a:rPr kumimoji="1" lang="ja-JP" altLang="ja-JP" sz="1200" kern="1200" dirty="0">
                <a:solidFill>
                  <a:schemeClr val="tx1"/>
                </a:solidFill>
                <a:effectLst/>
                <a:latin typeface="+mn-lt"/>
                <a:ea typeface="+mn-ea"/>
                <a:cs typeface="+mn-cs"/>
              </a:rPr>
              <a:t>データベースは情報検索のために作成された書誌・索引・目録などが電子化されたもの</a:t>
            </a:r>
            <a:r>
              <a:rPr kumimoji="1" lang="ja-JP" altLang="en-US" sz="1200" kern="1200" dirty="0">
                <a:solidFill>
                  <a:schemeClr val="tx1"/>
                </a:solidFill>
                <a:effectLst/>
                <a:latin typeface="+mn-lt"/>
                <a:ea typeface="+mn-ea"/>
                <a:cs typeface="+mn-cs"/>
              </a:rPr>
              <a:t>で、電子ジャーナルにリンクしている場合もあります。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最近では多くの学術情報が</a:t>
            </a:r>
            <a:r>
              <a:rPr kumimoji="1" lang="en-US" altLang="ja-JP" sz="1200" kern="1200" dirty="0">
                <a:solidFill>
                  <a:schemeClr val="tx1"/>
                </a:solidFill>
                <a:effectLst/>
                <a:latin typeface="+mn-lt"/>
                <a:ea typeface="+mn-ea"/>
                <a:cs typeface="+mn-cs"/>
              </a:rPr>
              <a:t>Google</a:t>
            </a:r>
            <a:r>
              <a:rPr kumimoji="1" lang="ja-JP" altLang="ja-JP" sz="1200" kern="1200" dirty="0">
                <a:solidFill>
                  <a:schemeClr val="tx1"/>
                </a:solidFill>
                <a:effectLst/>
                <a:latin typeface="+mn-lt"/>
                <a:ea typeface="+mn-ea"/>
                <a:cs typeface="+mn-cs"/>
              </a:rPr>
              <a:t>などの検索エンジンで探せますが、検索結果が多すぎて効率がよい方法とはいえません。</a:t>
            </a:r>
          </a:p>
          <a:p>
            <a:r>
              <a:rPr kumimoji="1" lang="ja-JP" altLang="ja-JP" sz="1200" kern="1200" dirty="0">
                <a:solidFill>
                  <a:schemeClr val="tx1"/>
                </a:solidFill>
                <a:effectLst/>
                <a:latin typeface="+mn-lt"/>
                <a:ea typeface="+mn-ea"/>
                <a:cs typeface="+mn-cs"/>
              </a:rPr>
              <a:t>また、検索エンジンではヒットしない学術情報も、データベースであればヒットすることがあります。</a:t>
            </a:r>
          </a:p>
          <a:p>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首都大では皆さんに使ってもらうため、</a:t>
            </a:r>
            <a:r>
              <a:rPr kumimoji="1" lang="ja-JP" altLang="en-US" sz="1200" kern="1200" dirty="0">
                <a:solidFill>
                  <a:schemeClr val="tx1"/>
                </a:solidFill>
                <a:effectLst/>
                <a:latin typeface="+mn-lt"/>
                <a:ea typeface="+mn-ea"/>
                <a:cs typeface="+mn-cs"/>
              </a:rPr>
              <a:t>探したいメディアに応じた</a:t>
            </a:r>
            <a:r>
              <a:rPr kumimoji="1" lang="ja-JP" altLang="ja-JP" sz="1200" kern="1200" dirty="0">
                <a:solidFill>
                  <a:schemeClr val="tx1"/>
                </a:solidFill>
                <a:effectLst/>
                <a:latin typeface="+mn-lt"/>
                <a:ea typeface="+mn-ea"/>
                <a:cs typeface="+mn-cs"/>
              </a:rPr>
              <a:t>データベースを用意しています。</a:t>
            </a:r>
          </a:p>
          <a:p>
            <a:r>
              <a:rPr kumimoji="1" lang="ja-JP" altLang="ja-JP" sz="1200" kern="1200" dirty="0">
                <a:solidFill>
                  <a:schemeClr val="tx1"/>
                </a:solidFill>
                <a:effectLst/>
                <a:latin typeface="+mn-lt"/>
                <a:ea typeface="+mn-ea"/>
                <a:cs typeface="+mn-cs"/>
              </a:rPr>
              <a:t>ここに挙げた新聞は学術情報とは言いにくいですが、新聞社が責任を持って発行している信頼できる情報源です。</a:t>
            </a:r>
          </a:p>
          <a:p>
            <a:r>
              <a:rPr kumimoji="1" lang="ja-JP" altLang="ja-JP" sz="1200" kern="1200" dirty="0">
                <a:solidFill>
                  <a:schemeClr val="tx1"/>
                </a:solidFill>
                <a:effectLst/>
                <a:latin typeface="+mn-lt"/>
                <a:ea typeface="+mn-ea"/>
                <a:cs typeface="+mn-cs"/>
              </a:rPr>
              <a:t>時事問題の下調べ、過去に起きた事件や現象の確認など、レポート作成に活用できます。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25</a:t>
            </a:fld>
            <a:endParaRPr kumimoji="1" lang="ja-JP" altLang="en-US"/>
          </a:p>
        </p:txBody>
      </p:sp>
    </p:spTree>
    <p:extLst>
      <p:ext uri="{BB962C8B-B14F-4D97-AF65-F5344CB8AC3E}">
        <p14:creationId xmlns:p14="http://schemas.microsoft.com/office/powerpoint/2010/main" val="3614151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こちらに挙げたのが、論文検索のためのデータベースです。</a:t>
            </a:r>
            <a:endParaRPr kumimoji="1" lang="en-US" altLang="ja-JP" sz="1200" dirty="0"/>
          </a:p>
          <a:p>
            <a:r>
              <a:rPr kumimoji="1" lang="ja-JP" altLang="en-US" sz="1200" dirty="0"/>
              <a:t>今日はこの中でも基本中の基本といえる</a:t>
            </a:r>
            <a:r>
              <a:rPr kumimoji="1" lang="ja-JP" altLang="en-US" sz="1200" b="1" dirty="0"/>
              <a:t>（クリック）</a:t>
            </a:r>
            <a:r>
              <a:rPr kumimoji="1" lang="en-US" altLang="ja-JP" sz="1200" dirty="0" err="1"/>
              <a:t>CiNii</a:t>
            </a:r>
            <a:r>
              <a:rPr kumimoji="1" lang="en-US" altLang="ja-JP" sz="1200" dirty="0"/>
              <a:t> Articles</a:t>
            </a:r>
            <a:r>
              <a:rPr kumimoji="1" lang="ja-JP" altLang="en-US" sz="1200" dirty="0"/>
              <a:t>を試していただきます。</a:t>
            </a:r>
            <a:endParaRPr kumimoji="1" lang="en-US" altLang="ja-JP" sz="1200"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26</a:t>
            </a:fld>
            <a:endParaRPr kumimoji="1" lang="ja-JP" altLang="en-US"/>
          </a:p>
        </p:txBody>
      </p:sp>
    </p:spTree>
    <p:extLst>
      <p:ext uri="{BB962C8B-B14F-4D97-AF65-F5344CB8AC3E}">
        <p14:creationId xmlns:p14="http://schemas.microsoft.com/office/powerpoint/2010/main" val="985161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図書館ホームページの「資料を探す」のメニューをクリックし</a:t>
            </a:r>
            <a:r>
              <a:rPr kumimoji="1" lang="ja-JP" altLang="en-US" b="1" dirty="0"/>
              <a:t>（クリック）</a:t>
            </a:r>
            <a:r>
              <a:rPr kumimoji="1" lang="ja-JP" altLang="en-US" dirty="0"/>
              <a:t>、</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「論文・記事を探す」をクリックします（</a:t>
            </a:r>
            <a:r>
              <a:rPr kumimoji="1" lang="ja-JP" altLang="en-US" b="1" dirty="0"/>
              <a:t>クリック）</a:t>
            </a:r>
            <a:r>
              <a:rPr kumimoji="1" lang="ja-JP" altLang="en-US" dirty="0"/>
              <a:t>。</a:t>
            </a:r>
            <a:endParaRPr kumimoji="1" lang="en-US" altLang="ja-JP" dirty="0"/>
          </a:p>
          <a:p>
            <a:r>
              <a:rPr kumimoji="1" lang="ja-JP" altLang="en-US" sz="1200" kern="1200" dirty="0">
                <a:solidFill>
                  <a:schemeClr val="tx1"/>
                </a:solidFill>
                <a:effectLst/>
                <a:latin typeface="+mn-lt"/>
                <a:ea typeface="+mn-ea"/>
                <a:cs typeface="+mn-cs"/>
              </a:rPr>
              <a:t>一番上にある「</a:t>
            </a:r>
            <a:r>
              <a:rPr kumimoji="1" lang="en-US" altLang="ja-JP" sz="1200" kern="1200" dirty="0" err="1">
                <a:solidFill>
                  <a:schemeClr val="tx1"/>
                </a:solidFill>
                <a:effectLst/>
                <a:latin typeface="+mn-lt"/>
                <a:ea typeface="+mn-ea"/>
                <a:cs typeface="+mn-cs"/>
              </a:rPr>
              <a:t>CiNii</a:t>
            </a:r>
            <a:r>
              <a:rPr kumimoji="1" lang="en-US" altLang="ja-JP" sz="1200" kern="1200" dirty="0">
                <a:solidFill>
                  <a:schemeClr val="tx1"/>
                </a:solidFill>
                <a:effectLst/>
                <a:latin typeface="+mn-lt"/>
                <a:ea typeface="+mn-ea"/>
                <a:cs typeface="+mn-cs"/>
              </a:rPr>
              <a:t> Articles</a:t>
            </a:r>
            <a:r>
              <a:rPr kumimoji="1" lang="ja-JP" altLang="en-US" sz="1200" kern="1200" dirty="0">
                <a:solidFill>
                  <a:schemeClr val="tx1"/>
                </a:solidFill>
                <a:effectLst/>
                <a:latin typeface="+mn-lt"/>
                <a:ea typeface="+mn-ea"/>
                <a:cs typeface="+mn-cs"/>
              </a:rPr>
              <a:t>」をクリックしてください</a:t>
            </a:r>
            <a:r>
              <a:rPr kumimoji="1" lang="ja-JP" altLang="en-US" b="1" dirty="0"/>
              <a:t>（クリック）</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27</a:t>
            </a:fld>
            <a:endParaRPr kumimoji="1" lang="ja-JP" altLang="en-US"/>
          </a:p>
        </p:txBody>
      </p:sp>
    </p:spTree>
    <p:extLst>
      <p:ext uri="{BB962C8B-B14F-4D97-AF65-F5344CB8AC3E}">
        <p14:creationId xmlns:p14="http://schemas.microsoft.com/office/powerpoint/2010/main" val="1564280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a:p>
            <a:r>
              <a:rPr kumimoji="1" lang="en-US" altLang="ja-JP" sz="1200" kern="1200" dirty="0" err="1">
                <a:solidFill>
                  <a:schemeClr val="tx1"/>
                </a:solidFill>
                <a:effectLst/>
                <a:latin typeface="+mn-lt"/>
                <a:ea typeface="+mn-ea"/>
                <a:cs typeface="+mn-cs"/>
              </a:rPr>
              <a:t>CiNii</a:t>
            </a:r>
            <a:r>
              <a:rPr kumimoji="1" lang="en-US" altLang="ja-JP" sz="1200" kern="1200" dirty="0">
                <a:solidFill>
                  <a:schemeClr val="tx1"/>
                </a:solidFill>
                <a:effectLst/>
                <a:latin typeface="+mn-lt"/>
                <a:ea typeface="+mn-ea"/>
                <a:cs typeface="+mn-cs"/>
              </a:rPr>
              <a:t> Articles</a:t>
            </a:r>
            <a:r>
              <a:rPr kumimoji="1" lang="ja-JP" altLang="ja-JP" sz="1200" kern="1200" dirty="0">
                <a:solidFill>
                  <a:schemeClr val="tx1"/>
                </a:solidFill>
                <a:effectLst/>
                <a:latin typeface="+mn-lt"/>
                <a:ea typeface="+mn-ea"/>
                <a:cs typeface="+mn-cs"/>
              </a:rPr>
              <a:t>は、国立情報学研究所が提供する日本の学術論文を中心としたデータベースです。</a:t>
            </a:r>
          </a:p>
          <a:p>
            <a:r>
              <a:rPr kumimoji="1" lang="ja-JP" altLang="en-US" dirty="0"/>
              <a:t>この検索窓に検索ワードを入力すれば、検索できます。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では次の論文を</a:t>
            </a:r>
            <a:r>
              <a:rPr kumimoji="1" lang="en-US" altLang="ja-JP" dirty="0" err="1"/>
              <a:t>CiNii</a:t>
            </a:r>
            <a:r>
              <a:rPr kumimoji="1" lang="en-US" altLang="ja-JP" dirty="0"/>
              <a:t> Articles</a:t>
            </a:r>
            <a:r>
              <a:rPr kumimoji="1" lang="ja-JP" altLang="en-US" dirty="0"/>
              <a:t>で検索してみてください。</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28</a:t>
            </a:fld>
            <a:endParaRPr kumimoji="1" lang="ja-JP" altLang="en-US"/>
          </a:p>
        </p:txBody>
      </p:sp>
    </p:spTree>
    <p:extLst>
      <p:ext uri="{BB962C8B-B14F-4D97-AF65-F5344CB8AC3E}">
        <p14:creationId xmlns:p14="http://schemas.microsoft.com/office/powerpoint/2010/main" val="3459442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こちらは、著者名、論文名、雑誌名、巻号、出版年、掲載ページの順に書いています。</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検索できた</a:t>
            </a:r>
            <a:r>
              <a:rPr kumimoji="1" lang="ja-JP" altLang="en-US" sz="1200" kern="1200" dirty="0">
                <a:solidFill>
                  <a:schemeClr val="tx1"/>
                </a:solidFill>
                <a:effectLst/>
                <a:latin typeface="+mn-lt"/>
                <a:ea typeface="+mn-ea"/>
                <a:cs typeface="+mn-cs"/>
              </a:rPr>
              <a:t>方</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論文の</a:t>
            </a:r>
            <a:r>
              <a:rPr kumimoji="1" lang="ja-JP" altLang="ja-JP" sz="1200" kern="1200" dirty="0">
                <a:solidFill>
                  <a:schemeClr val="tx1"/>
                </a:solidFill>
                <a:effectLst/>
                <a:latin typeface="+mn-lt"/>
                <a:ea typeface="+mn-ea"/>
                <a:cs typeface="+mn-cs"/>
              </a:rPr>
              <a:t>タイトルをクリックして</a:t>
            </a:r>
            <a:r>
              <a:rPr kumimoji="1" lang="ja-JP" altLang="en-US" sz="1200" kern="1200" dirty="0">
                <a:solidFill>
                  <a:schemeClr val="tx1"/>
                </a:solidFill>
                <a:effectLst/>
                <a:latin typeface="+mn-lt"/>
                <a:ea typeface="+mn-ea"/>
                <a:cs typeface="+mn-cs"/>
              </a:rPr>
              <a:t>検索結果</a:t>
            </a:r>
            <a:r>
              <a:rPr kumimoji="1" lang="ja-JP" altLang="ja-JP" sz="1200" kern="1200" dirty="0">
                <a:solidFill>
                  <a:schemeClr val="tx1"/>
                </a:solidFill>
                <a:effectLst/>
                <a:latin typeface="+mn-lt"/>
                <a:ea typeface="+mn-ea"/>
                <a:cs typeface="+mn-cs"/>
              </a:rPr>
              <a:t>の画面を開いてください。</a:t>
            </a: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29</a:t>
            </a:fld>
            <a:endParaRPr kumimoji="1" lang="ja-JP" altLang="en-US"/>
          </a:p>
        </p:txBody>
      </p:sp>
    </p:spTree>
    <p:extLst>
      <p:ext uri="{BB962C8B-B14F-4D97-AF65-F5344CB8AC3E}">
        <p14:creationId xmlns:p14="http://schemas.microsoft.com/office/powerpoint/2010/main" val="1734823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a:t>
            </a:r>
            <a:r>
              <a:rPr kumimoji="1" lang="ja-JP" altLang="en-US" dirty="0"/>
              <a:t>図書館概要</a:t>
            </a:r>
            <a:r>
              <a:rPr kumimoji="1" lang="en-US" altLang="ja-JP" dirty="0"/>
              <a:t>5</a:t>
            </a:r>
            <a:r>
              <a:rPr kumimoji="1" lang="ja-JP" altLang="en-US" dirty="0"/>
              <a:t>分</a:t>
            </a:r>
            <a:r>
              <a:rPr kumimoji="1" lang="en-US" altLang="ja-JP" dirty="0"/>
              <a:t>)</a:t>
            </a:r>
          </a:p>
          <a:p>
            <a:r>
              <a:rPr kumimoji="1" lang="ja-JP" altLang="en-US" dirty="0"/>
              <a:t>それではまずは、首都大学東京の図書館を紹介いたします。</a:t>
            </a:r>
            <a:endParaRPr kumimoji="1" lang="en-US" altLang="ja-JP" dirty="0"/>
          </a:p>
          <a:p>
            <a:r>
              <a:rPr kumimoji="1" lang="ja-JP" altLang="en-US" dirty="0"/>
              <a:t>本学には、３つの図書館と、</a:t>
            </a:r>
            <a:r>
              <a:rPr kumimoji="1" lang="en-US" altLang="ja-JP" dirty="0"/>
              <a:t>5</a:t>
            </a:r>
            <a:r>
              <a:rPr kumimoji="1" lang="ja-JP" altLang="en-US" dirty="0" err="1"/>
              <a:t>つの</a:t>
            </a:r>
            <a:r>
              <a:rPr kumimoji="1" lang="ja-JP" altLang="en-US" dirty="0"/>
              <a:t>学系図書室、そのほかビジネススクール、法科大学院の図書室があります。</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3</a:t>
            </a:fld>
            <a:endParaRPr kumimoji="1" lang="ja-JP" altLang="en-US"/>
          </a:p>
        </p:txBody>
      </p:sp>
    </p:spTree>
    <p:extLst>
      <p:ext uri="{BB962C8B-B14F-4D97-AF65-F5344CB8AC3E}">
        <p14:creationId xmlns:p14="http://schemas.microsoft.com/office/powerpoint/2010/main" val="3421993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検索の流れを説明します。</a:t>
            </a:r>
            <a:endParaRPr kumimoji="1" lang="en-US" altLang="ja-JP" dirty="0"/>
          </a:p>
          <a:p>
            <a:r>
              <a:rPr kumimoji="1" lang="ja-JP" altLang="en-US" dirty="0"/>
              <a:t>検索窓にキーワードを入力して、検索ボタンをクリックします。</a:t>
            </a:r>
            <a:endParaRPr kumimoji="1" lang="en-US" altLang="ja-JP" dirty="0"/>
          </a:p>
          <a:p>
            <a:r>
              <a:rPr kumimoji="1" lang="ja-JP" altLang="en-US" dirty="0"/>
              <a:t>一覧が表示されますので、</a:t>
            </a:r>
            <a:r>
              <a:rPr kumimoji="1" lang="ja-JP" altLang="en-US" sz="1200" kern="1200" dirty="0">
                <a:solidFill>
                  <a:schemeClr val="tx1"/>
                </a:solidFill>
                <a:effectLst/>
                <a:latin typeface="+mn-lt"/>
                <a:ea typeface="+mn-ea"/>
                <a:cs typeface="+mn-cs"/>
              </a:rPr>
              <a:t>論文の</a:t>
            </a:r>
            <a:r>
              <a:rPr kumimoji="1" lang="ja-JP" altLang="ja-JP" sz="1200" kern="1200" dirty="0">
                <a:solidFill>
                  <a:schemeClr val="tx1"/>
                </a:solidFill>
                <a:effectLst/>
                <a:latin typeface="+mn-lt"/>
                <a:ea typeface="+mn-ea"/>
                <a:cs typeface="+mn-cs"/>
              </a:rPr>
              <a:t>タイトルをクリックして</a:t>
            </a:r>
            <a:r>
              <a:rPr kumimoji="1" lang="ja-JP" altLang="en-US" sz="1200" kern="1200" dirty="0">
                <a:solidFill>
                  <a:schemeClr val="tx1"/>
                </a:solidFill>
                <a:effectLst/>
                <a:latin typeface="+mn-lt"/>
                <a:ea typeface="+mn-ea"/>
                <a:cs typeface="+mn-cs"/>
              </a:rPr>
              <a:t>詳細</a:t>
            </a:r>
            <a:r>
              <a:rPr kumimoji="1" lang="ja-JP" altLang="ja-JP" sz="1200" kern="1200" dirty="0">
                <a:solidFill>
                  <a:schemeClr val="tx1"/>
                </a:solidFill>
                <a:effectLst/>
                <a:latin typeface="+mn-lt"/>
                <a:ea typeface="+mn-ea"/>
                <a:cs typeface="+mn-cs"/>
              </a:rPr>
              <a:t>情報</a:t>
            </a:r>
            <a:r>
              <a:rPr kumimoji="1" lang="ja-JP" altLang="en-US" sz="1200" kern="1200" dirty="0">
                <a:solidFill>
                  <a:schemeClr val="tx1"/>
                </a:solidFill>
                <a:effectLst/>
                <a:latin typeface="+mn-lt"/>
                <a:ea typeface="+mn-ea"/>
                <a:cs typeface="+mn-cs"/>
              </a:rPr>
              <a:t>を開きます。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30</a:t>
            </a:fld>
            <a:endParaRPr kumimoji="1" lang="ja-JP" altLang="en-US"/>
          </a:p>
        </p:txBody>
      </p:sp>
    </p:spTree>
    <p:extLst>
      <p:ext uri="{BB962C8B-B14F-4D97-AF65-F5344CB8AC3E}">
        <p14:creationId xmlns:p14="http://schemas.microsoft.com/office/powerpoint/2010/main" val="3343431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検索結果</a:t>
            </a:r>
            <a:r>
              <a:rPr kumimoji="1" lang="ja-JP" altLang="ja-JP" sz="1200" kern="1200" dirty="0">
                <a:solidFill>
                  <a:schemeClr val="tx1"/>
                </a:solidFill>
                <a:effectLst/>
                <a:latin typeface="+mn-lt"/>
                <a:ea typeface="+mn-ea"/>
                <a:cs typeface="+mn-cs"/>
              </a:rPr>
              <a:t>の</a:t>
            </a:r>
            <a:r>
              <a:rPr kumimoji="1" lang="ja-JP" altLang="en-US" sz="1200" kern="1200" dirty="0">
                <a:solidFill>
                  <a:schemeClr val="tx1"/>
                </a:solidFill>
                <a:effectLst/>
                <a:latin typeface="+mn-lt"/>
                <a:ea typeface="+mn-ea"/>
                <a:cs typeface="+mn-cs"/>
              </a:rPr>
              <a:t>見方を</a:t>
            </a:r>
            <a:r>
              <a:rPr kumimoji="1" lang="ja-JP" altLang="ja-JP" sz="1200" kern="1200" dirty="0">
                <a:solidFill>
                  <a:schemeClr val="tx1"/>
                </a:solidFill>
                <a:effectLst/>
                <a:latin typeface="+mn-lt"/>
                <a:ea typeface="+mn-ea"/>
                <a:cs typeface="+mn-cs"/>
              </a:rPr>
              <a:t>説明をします。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論文のタイトルと著者名の下に、「この論文にアクセスする」という欄があります。</a:t>
            </a:r>
          </a:p>
          <a:p>
            <a:r>
              <a:rPr kumimoji="1" lang="ja-JP" altLang="ja-JP" sz="1200" kern="1200" dirty="0">
                <a:solidFill>
                  <a:schemeClr val="tx1"/>
                </a:solidFill>
                <a:effectLst/>
                <a:latin typeface="+mn-lt"/>
                <a:ea typeface="+mn-ea"/>
                <a:cs typeface="+mn-cs"/>
              </a:rPr>
              <a:t>オレンジのボタンが論文の電子版へのリンクになっていて、この画面の例では「機関リポジトリ」と書かれています。</a:t>
            </a:r>
          </a:p>
          <a:p>
            <a:r>
              <a:rPr kumimoji="1" lang="ja-JP" altLang="ja-JP" sz="1200" kern="1200" dirty="0">
                <a:solidFill>
                  <a:schemeClr val="tx1"/>
                </a:solidFill>
                <a:effectLst/>
                <a:latin typeface="+mn-lt"/>
                <a:ea typeface="+mn-ea"/>
                <a:cs typeface="+mn-cs"/>
              </a:rPr>
              <a:t>機関リポジトリとは、大学など研究機関で生み出された研究成果、つまり学術情報を蓄積し、公開しているデータベースです。</a:t>
            </a:r>
          </a:p>
          <a:p>
            <a:r>
              <a:rPr kumimoji="1" lang="ja-JP" altLang="ja-JP" sz="1200" kern="1200" dirty="0">
                <a:solidFill>
                  <a:schemeClr val="tx1"/>
                </a:solidFill>
                <a:effectLst/>
                <a:latin typeface="+mn-lt"/>
                <a:ea typeface="+mn-ea"/>
                <a:cs typeface="+mn-cs"/>
              </a:rPr>
              <a:t>この論文の著者である栗山先生は本学に在籍する先生で、この論文は本学の機関リポジトリ「みやこ鳥」に収録されています。</a:t>
            </a:r>
            <a:r>
              <a:rPr kumimoji="1" lang="ja-JP" altLang="en-US" sz="1200" b="1" kern="1200" dirty="0">
                <a:solidFill>
                  <a:schemeClr val="tx1"/>
                </a:solidFill>
                <a:effectLst/>
                <a:latin typeface="+mn-lt"/>
                <a:ea typeface="+mn-ea"/>
                <a:cs typeface="+mn-cs"/>
              </a:rPr>
              <a:t>（クリック）</a:t>
            </a:r>
            <a:endParaRPr kumimoji="1" lang="ja-JP" altLang="ja-JP" sz="1200" b="1"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みやこ鳥は無料で一般公開されており、このオレンジのボタンをクリックすると、この論文の電子版にアクセスできます。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また、オレンジのボタンが表示されていない論文でも、</a:t>
            </a:r>
            <a:r>
              <a:rPr kumimoji="1" lang="ja-JP" altLang="en-US" sz="1200" kern="1200" dirty="0">
                <a:solidFill>
                  <a:schemeClr val="tx1"/>
                </a:solidFill>
                <a:effectLst/>
                <a:latin typeface="+mn-lt"/>
                <a:ea typeface="+mn-ea"/>
                <a:cs typeface="+mn-cs"/>
              </a:rPr>
              <a:t>その論文が収録されている雑誌が、</a:t>
            </a:r>
            <a:r>
              <a:rPr kumimoji="1" lang="ja-JP" altLang="ja-JP" sz="1200" kern="1200" dirty="0">
                <a:solidFill>
                  <a:schemeClr val="tx1"/>
                </a:solidFill>
                <a:effectLst/>
                <a:latin typeface="+mn-lt"/>
                <a:ea typeface="+mn-ea"/>
                <a:cs typeface="+mn-cs"/>
              </a:rPr>
              <a:t>大学図書館に所蔵されていれば利用できます。</a:t>
            </a:r>
            <a:r>
              <a:rPr kumimoji="1" lang="ja-JP" altLang="en-US" sz="1200" b="1" kern="1200" dirty="0">
                <a:solidFill>
                  <a:schemeClr val="tx1"/>
                </a:solidFill>
                <a:effectLst/>
                <a:latin typeface="+mn-lt"/>
                <a:ea typeface="+mn-ea"/>
                <a:cs typeface="+mn-cs"/>
              </a:rPr>
              <a:t>（クリック）</a:t>
            </a:r>
            <a:endParaRPr kumimoji="1" lang="ja-JP" altLang="ja-JP" sz="1200" b="1"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下側にある「収録刊行物」で雑誌名、巻号、ページ、出版年、出版社等が確認できます。</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31</a:t>
            </a:fld>
            <a:endParaRPr kumimoji="1" lang="ja-JP" altLang="en-US"/>
          </a:p>
        </p:txBody>
      </p:sp>
    </p:spTree>
    <p:extLst>
      <p:ext uri="{BB962C8B-B14F-4D97-AF65-F5344CB8AC3E}">
        <p14:creationId xmlns:p14="http://schemas.microsoft.com/office/powerpoint/2010/main" val="1725339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それでは次に、さきほど検索した雑誌が、</a:t>
            </a:r>
            <a:endParaRPr kumimoji="1" lang="en-US" altLang="ja-JP" dirty="0"/>
          </a:p>
          <a:p>
            <a:r>
              <a:rPr kumimoji="1" lang="ja-JP" altLang="en-US" dirty="0"/>
              <a:t>首都大学東京の図書館にあるか、探してみてください。</a:t>
            </a:r>
            <a:endParaRPr kumimoji="1" lang="en-US" altLang="ja-JP" dirty="0"/>
          </a:p>
          <a:p>
            <a:r>
              <a:rPr kumimoji="1" lang="ja-JP" altLang="en-US" dirty="0"/>
              <a:t>首都大の図書館</a:t>
            </a:r>
            <a:r>
              <a:rPr kumimoji="1" lang="en-US" altLang="ja-JP" dirty="0"/>
              <a:t>HP</a:t>
            </a:r>
            <a:r>
              <a:rPr kumimoji="1" lang="ja-JP" altLang="en-US" dirty="0"/>
              <a:t>の蔵書検索から、「雑誌名」で検索して探します。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検索</a:t>
            </a:r>
            <a:r>
              <a:rPr kumimoji="1" lang="ja-JP" altLang="ja-JP" sz="1200" kern="1200" dirty="0">
                <a:solidFill>
                  <a:schemeClr val="tx1"/>
                </a:solidFill>
                <a:effectLst/>
                <a:latin typeface="+mn-lt"/>
                <a:ea typeface="+mn-ea"/>
                <a:cs typeface="+mn-cs"/>
              </a:rPr>
              <a:t>できた</a:t>
            </a:r>
            <a:r>
              <a:rPr kumimoji="1" lang="ja-JP" altLang="en-US" sz="1200" kern="1200" dirty="0">
                <a:solidFill>
                  <a:schemeClr val="tx1"/>
                </a:solidFill>
                <a:effectLst/>
                <a:latin typeface="+mn-lt"/>
                <a:ea typeface="+mn-ea"/>
                <a:cs typeface="+mn-cs"/>
              </a:rPr>
              <a:t>方</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検索結果</a:t>
            </a:r>
            <a:r>
              <a:rPr kumimoji="1" lang="ja-JP" altLang="ja-JP" sz="1200" kern="1200" dirty="0">
                <a:solidFill>
                  <a:schemeClr val="tx1"/>
                </a:solidFill>
                <a:effectLst/>
                <a:latin typeface="+mn-lt"/>
                <a:ea typeface="+mn-ea"/>
                <a:cs typeface="+mn-cs"/>
              </a:rPr>
              <a:t>の画面を開いてください。</a:t>
            </a:r>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32</a:t>
            </a:fld>
            <a:endParaRPr kumimoji="1" lang="ja-JP" altLang="en-US"/>
          </a:p>
        </p:txBody>
      </p:sp>
    </p:spTree>
    <p:extLst>
      <p:ext uri="{BB962C8B-B14F-4D97-AF65-F5344CB8AC3E}">
        <p14:creationId xmlns:p14="http://schemas.microsoft.com/office/powerpoint/2010/main" val="876687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図書館</a:t>
            </a:r>
            <a:r>
              <a:rPr kumimoji="1" lang="en-US" altLang="ja-JP" dirty="0"/>
              <a:t>HP</a:t>
            </a:r>
            <a:r>
              <a:rPr kumimoji="1" lang="ja-JP" altLang="en-US" dirty="0"/>
              <a:t>の検索窓から検索する場合は、</a:t>
            </a:r>
            <a:endParaRPr kumimoji="1" lang="en-US" altLang="ja-JP" dirty="0"/>
          </a:p>
          <a:p>
            <a:r>
              <a:rPr kumimoji="1" lang="ja-JP" altLang="en-US" dirty="0"/>
              <a:t>図書の検索と同様、検索窓にキーワードを入力して検索ボタンを押します。</a:t>
            </a:r>
            <a:endParaRPr kumimoji="1" lang="en-US" altLang="ja-JP" dirty="0"/>
          </a:p>
          <a:p>
            <a:r>
              <a:rPr kumimoji="1" lang="ja-JP" altLang="en-US" dirty="0"/>
              <a:t>雑誌を探す場合は論文名ではなく、収録されている雑誌名で検索してください。</a:t>
            </a:r>
            <a:endParaRPr kumimoji="1" lang="en-US" altLang="ja-JP" dirty="0"/>
          </a:p>
          <a:p>
            <a:r>
              <a:rPr kumimoji="1" lang="ja-JP" altLang="en-US" dirty="0"/>
              <a:t>今回の「現代の図書館」で検索すると、たくさんヒットしてしまいます。</a:t>
            </a:r>
            <a:endParaRPr kumimoji="1" lang="en-US" altLang="ja-JP" dirty="0"/>
          </a:p>
          <a:p>
            <a:r>
              <a:rPr kumimoji="1" lang="ja-JP" altLang="en-US" dirty="0"/>
              <a:t>こういった場合は、下側にある「検索条件の変更」で、</a:t>
            </a:r>
            <a:endParaRPr kumimoji="1" lang="en-US" altLang="ja-JP" dirty="0"/>
          </a:p>
          <a:p>
            <a:r>
              <a:rPr kumimoji="1" lang="ja-JP" altLang="en-US" dirty="0"/>
              <a:t>雑誌にチェックを入れて、再検索をしてください。</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33</a:t>
            </a:fld>
            <a:endParaRPr kumimoji="1" lang="ja-JP" altLang="en-US"/>
          </a:p>
        </p:txBody>
      </p:sp>
    </p:spTree>
    <p:extLst>
      <p:ext uri="{BB962C8B-B14F-4D97-AF65-F5344CB8AC3E}">
        <p14:creationId xmlns:p14="http://schemas.microsoft.com/office/powerpoint/2010/main" val="3642715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OPAC</a:t>
            </a:r>
            <a:r>
              <a:rPr kumimoji="1" lang="ja-JP" altLang="en-US" dirty="0"/>
              <a:t>の詳細検索画面で検索する場合は、</a:t>
            </a:r>
            <a:endParaRPr kumimoji="1" lang="en-US" altLang="ja-JP" dirty="0"/>
          </a:p>
          <a:p>
            <a:r>
              <a:rPr kumimoji="1" lang="ja-JP" altLang="en-US" dirty="0"/>
              <a:t>タイトルに「現代の図書館」と入力し、</a:t>
            </a:r>
            <a:endParaRPr kumimoji="1" lang="en-US" altLang="ja-JP" dirty="0"/>
          </a:p>
          <a:p>
            <a:r>
              <a:rPr kumimoji="1" lang="ja-JP" altLang="en-US" dirty="0"/>
              <a:t>「資料種別」の項目で雑誌をチェックしてから、</a:t>
            </a:r>
            <a:endParaRPr kumimoji="1" lang="en-US" altLang="ja-JP" dirty="0"/>
          </a:p>
          <a:p>
            <a:r>
              <a:rPr kumimoji="1" lang="ja-JP" altLang="en-US" dirty="0"/>
              <a:t>検索を行うと、最初から結果が絞り込まれて出てくるため、見つけやすくなります。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34</a:t>
            </a:fld>
            <a:endParaRPr kumimoji="1" lang="ja-JP" altLang="en-US"/>
          </a:p>
        </p:txBody>
      </p:sp>
    </p:spTree>
    <p:extLst>
      <p:ext uri="{BB962C8B-B14F-4D97-AF65-F5344CB8AC3E}">
        <p14:creationId xmlns:p14="http://schemas.microsoft.com/office/powerpoint/2010/main" val="3228442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こちらが、雑誌を蔵書検索したときの検索結果です。</a:t>
            </a:r>
            <a:endParaRPr kumimoji="1" lang="en-US" altLang="ja-JP" dirty="0"/>
          </a:p>
          <a:p>
            <a:r>
              <a:rPr kumimoji="1" lang="ja-JP" altLang="en-US" dirty="0"/>
              <a:t>先ほどの論文が掲載されている雑誌「現代の図書館」を検索しました。</a:t>
            </a:r>
            <a:endParaRPr kumimoji="1" lang="en-US" altLang="ja-JP" dirty="0"/>
          </a:p>
          <a:p>
            <a:r>
              <a:rPr kumimoji="1" lang="ja-JP" altLang="en-US" dirty="0"/>
              <a:t>同じタイトルの雑誌が複数の図書館にあるときにはこのように、検索結果一覧の画面でカッコ書きで表示されます。</a:t>
            </a:r>
            <a:endParaRPr kumimoji="1" lang="en-US" altLang="ja-JP" dirty="0"/>
          </a:p>
          <a:p>
            <a:r>
              <a:rPr kumimoji="1" lang="ja-JP" altLang="en-US" dirty="0"/>
              <a:t>タイトルをクリックすると詳細情報が表示されます。</a:t>
            </a:r>
            <a:endParaRPr kumimoji="1" lang="en-US" altLang="ja-JP" dirty="0"/>
          </a:p>
          <a:p>
            <a:r>
              <a:rPr kumimoji="1" lang="ja-JP" altLang="en-US" dirty="0"/>
              <a:t>配置場所が</a:t>
            </a:r>
            <a:r>
              <a:rPr kumimoji="1" lang="en-US" altLang="ja-JP" dirty="0"/>
              <a:t>2</a:t>
            </a:r>
            <a:r>
              <a:rPr kumimoji="1" lang="ja-JP" altLang="en-US" dirty="0"/>
              <a:t>つあるのは、雑誌の巻号によって配置場所が分かれていることを表します。</a:t>
            </a:r>
            <a:endParaRPr kumimoji="1" lang="en-US" altLang="ja-JP" dirty="0"/>
          </a:p>
          <a:p>
            <a:r>
              <a:rPr kumimoji="1" lang="ja-JP" altLang="en-US" dirty="0"/>
              <a:t>読みたい雑誌がどちらに置かれているか確認するには、先頭の数字をクリックします。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35</a:t>
            </a:fld>
            <a:endParaRPr kumimoji="1" lang="ja-JP" altLang="en-US"/>
          </a:p>
        </p:txBody>
      </p:sp>
    </p:spTree>
    <p:extLst>
      <p:ext uri="{BB962C8B-B14F-4D97-AF65-F5344CB8AC3E}">
        <p14:creationId xmlns:p14="http://schemas.microsoft.com/office/powerpoint/2010/main" val="2495846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所蔵情報の詳細ページを開くとこのような画面が出ます。</a:t>
            </a:r>
            <a:endParaRPr kumimoji="1" lang="en-US" altLang="ja-JP" dirty="0"/>
          </a:p>
          <a:p>
            <a:r>
              <a:rPr kumimoji="1" lang="ja-JP" altLang="en-US" dirty="0"/>
              <a:t>先ほどの論文は、</a:t>
            </a:r>
            <a:r>
              <a:rPr kumimoji="1" lang="en-US" altLang="ja-JP" dirty="0"/>
              <a:t>52</a:t>
            </a:r>
            <a:r>
              <a:rPr kumimoji="1" lang="ja-JP" altLang="en-US" dirty="0"/>
              <a:t>巻</a:t>
            </a:r>
            <a:r>
              <a:rPr kumimoji="1" lang="en-US" altLang="ja-JP" dirty="0"/>
              <a:t>4</a:t>
            </a:r>
            <a:r>
              <a:rPr kumimoji="1" lang="ja-JP" altLang="en-US" dirty="0"/>
              <a:t>号に掲載されていると書かれていました。</a:t>
            </a:r>
            <a:endParaRPr kumimoji="1" lang="en-US" altLang="ja-JP" dirty="0"/>
          </a:p>
          <a:p>
            <a:r>
              <a:rPr kumimoji="1" lang="en-US" altLang="ja-JP" dirty="0"/>
              <a:t>52</a:t>
            </a:r>
            <a:r>
              <a:rPr kumimoji="1" lang="ja-JP" altLang="en-US" dirty="0"/>
              <a:t>巻</a:t>
            </a:r>
            <a:r>
              <a:rPr kumimoji="1" lang="en-US" altLang="ja-JP" dirty="0"/>
              <a:t>4</a:t>
            </a:r>
            <a:r>
              <a:rPr kumimoji="1" lang="ja-JP" altLang="en-US" dirty="0"/>
              <a:t>号は、上から</a:t>
            </a:r>
            <a:r>
              <a:rPr kumimoji="1" lang="en-US" altLang="ja-JP" dirty="0"/>
              <a:t>4</a:t>
            </a:r>
            <a:r>
              <a:rPr kumimoji="1" lang="ja-JP" altLang="en-US" dirty="0"/>
              <a:t>つ目の「</a:t>
            </a:r>
            <a:r>
              <a:rPr kumimoji="1" lang="en-US" altLang="ja-JP" dirty="0"/>
              <a:t>52-53</a:t>
            </a:r>
            <a:r>
              <a:rPr kumimoji="1" lang="ja-JP" altLang="en-US" dirty="0"/>
              <a:t>」に含まれています。</a:t>
            </a:r>
            <a:endParaRPr kumimoji="1" lang="en-US" altLang="ja-JP" dirty="0"/>
          </a:p>
          <a:p>
            <a:r>
              <a:rPr kumimoji="1" lang="ja-JP" altLang="en-US" dirty="0"/>
              <a:t>これは製本といって、長期保存のために雑誌をまとめて</a:t>
            </a:r>
            <a:r>
              <a:rPr kumimoji="1" lang="en-US" altLang="ja-JP" dirty="0"/>
              <a:t>1</a:t>
            </a:r>
            <a:r>
              <a:rPr kumimoji="1" lang="ja-JP" altLang="en-US" dirty="0"/>
              <a:t>冊に合冊しているため、このように表示されます。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配置場所の地下</a:t>
            </a:r>
            <a:r>
              <a:rPr kumimoji="1" lang="en-US" altLang="ja-JP" dirty="0"/>
              <a:t>1</a:t>
            </a:r>
            <a:r>
              <a:rPr kumimoji="1" lang="ja-JP" altLang="en-US" dirty="0"/>
              <a:t>階南に行き、</a:t>
            </a:r>
            <a:r>
              <a:rPr lang="ja-JP" altLang="en-US" dirty="0"/>
              <a:t>案内板を確認し</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lang="ja-JP" altLang="en-US" dirty="0"/>
              <a:t>該当の場所に行くと、</a:t>
            </a:r>
            <a:endParaRPr lang="en-US" altLang="ja-JP" dirty="0"/>
          </a:p>
          <a:p>
            <a:r>
              <a:rPr kumimoji="1" lang="ja-JP" altLang="en-US" b="0" dirty="0"/>
              <a:t>製本された雑誌があります</a:t>
            </a:r>
            <a:r>
              <a:rPr kumimoji="1" lang="ja-JP" altLang="en-US" b="1" dirty="0"/>
              <a:t>（クリック）</a:t>
            </a:r>
            <a:r>
              <a:rPr kumimoji="1" lang="ja-JP" altLang="en-US" b="0" dirty="0"/>
              <a:t>この中の</a:t>
            </a:r>
            <a:r>
              <a:rPr kumimoji="1" lang="en-US" altLang="ja-JP" b="0" dirty="0"/>
              <a:t>52</a:t>
            </a:r>
            <a:r>
              <a:rPr kumimoji="1" lang="ja-JP" altLang="en-US" b="0" dirty="0"/>
              <a:t>巻</a:t>
            </a:r>
            <a:r>
              <a:rPr kumimoji="1" lang="en-US" altLang="ja-JP" b="0" dirty="0"/>
              <a:t>4</a:t>
            </a:r>
            <a:r>
              <a:rPr kumimoji="1" lang="ja-JP" altLang="en-US" b="0" dirty="0"/>
              <a:t>号に掲載されています。</a:t>
            </a:r>
            <a:r>
              <a:rPr kumimoji="1" lang="ja-JP" altLang="en-US" b="1" dirty="0"/>
              <a:t>（クリック）</a:t>
            </a:r>
            <a:endParaRPr kumimoji="1" lang="en-US" altLang="ja-JP" b="1"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電子版が見つからないときでも、このように</a:t>
            </a:r>
            <a:r>
              <a:rPr kumimoji="1" lang="ja-JP" altLang="ja-JP" sz="1200" kern="1200" dirty="0">
                <a:solidFill>
                  <a:schemeClr val="tx1"/>
                </a:solidFill>
                <a:effectLst/>
                <a:latin typeface="+mn-lt"/>
                <a:ea typeface="+mn-ea"/>
                <a:cs typeface="+mn-cs"/>
              </a:rPr>
              <a:t>掲載雑誌のタイトルを確認して、蔵書検索することを忘れないでください。</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36</a:t>
            </a:fld>
            <a:endParaRPr kumimoji="1" lang="ja-JP" altLang="en-US"/>
          </a:p>
        </p:txBody>
      </p:sp>
    </p:spTree>
    <p:extLst>
      <p:ext uri="{BB962C8B-B14F-4D97-AF65-F5344CB8AC3E}">
        <p14:creationId xmlns:p14="http://schemas.microsoft.com/office/powerpoint/2010/main" val="2110036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（図書館が提供するサービス</a:t>
            </a:r>
            <a:r>
              <a:rPr kumimoji="1" lang="en-US" altLang="ja-JP" dirty="0"/>
              <a:t>5</a:t>
            </a:r>
            <a:r>
              <a:rPr kumimoji="1" lang="ja-JP" altLang="en-US" dirty="0"/>
              <a:t>分）</a:t>
            </a:r>
            <a:endParaRPr kumimoji="1" lang="en-US" altLang="ja-JP" dirty="0"/>
          </a:p>
          <a:p>
            <a:r>
              <a:rPr kumimoji="1" lang="ja-JP" altLang="en-US" dirty="0"/>
              <a:t>最後に、知っておくと便利な図書館のサービスをご案内します。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37</a:t>
            </a:fld>
            <a:endParaRPr kumimoji="1" lang="ja-JP" altLang="en-US"/>
          </a:p>
        </p:txBody>
      </p:sp>
    </p:spTree>
    <p:extLst>
      <p:ext uri="{BB962C8B-B14F-4D97-AF65-F5344CB8AC3E}">
        <p14:creationId xmlns:p14="http://schemas.microsoft.com/office/powerpoint/2010/main" val="1956698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返却期限を延長したいとき、この条件①②③をクリアしていれば貸出を更新できます。</a:t>
            </a:r>
            <a:endParaRPr kumimoji="1" lang="en-US" altLang="ja-JP" dirty="0"/>
          </a:p>
          <a:p>
            <a:r>
              <a:rPr kumimoji="1" lang="ja-JP" altLang="en-US" dirty="0"/>
              <a:t>また同じく、条件①②③をクリアしていれば、他の人が借りている図書を予約したり、日野館や荒川館にある図書を取り寄せることができます。</a:t>
            </a:r>
            <a:endParaRPr kumimoji="1" lang="en-US" altLang="ja-JP" dirty="0"/>
          </a:p>
          <a:p>
            <a:r>
              <a:rPr kumimoji="1" lang="ja-JP" altLang="en-US" dirty="0"/>
              <a:t>また、図書館に置いてほしい図書を希望することもできます。</a:t>
            </a:r>
            <a:endParaRPr kumimoji="1" lang="en-US" altLang="ja-JP" dirty="0"/>
          </a:p>
          <a:p>
            <a:r>
              <a:rPr kumimoji="1" lang="ja-JP" altLang="en-US" dirty="0"/>
              <a:t>いずれも図書館の個人向けウェブサービス「マイライブラリ」から申込できます。</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38</a:t>
            </a:fld>
            <a:endParaRPr kumimoji="1" lang="ja-JP" altLang="en-US"/>
          </a:p>
        </p:txBody>
      </p:sp>
    </p:spTree>
    <p:extLst>
      <p:ext uri="{BB962C8B-B14F-4D97-AF65-F5344CB8AC3E}">
        <p14:creationId xmlns:p14="http://schemas.microsoft.com/office/powerpoint/2010/main" val="3730185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他の大学図書館を利用するための図書館間相互利用協力というサービスもあります。</a:t>
            </a:r>
            <a:endParaRPr kumimoji="1" lang="en-US" altLang="ja-JP" dirty="0"/>
          </a:p>
          <a:p>
            <a:r>
              <a:rPr kumimoji="1" lang="ja-JP" altLang="en-US" dirty="0"/>
              <a:t>マイライブラリやオンライン申込フォームから申込できます。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39</a:t>
            </a:fld>
            <a:endParaRPr kumimoji="1" lang="ja-JP" altLang="en-US"/>
          </a:p>
        </p:txBody>
      </p:sp>
    </p:spTree>
    <p:extLst>
      <p:ext uri="{BB962C8B-B14F-4D97-AF65-F5344CB8AC3E}">
        <p14:creationId xmlns:p14="http://schemas.microsoft.com/office/powerpoint/2010/main" val="256273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ホームページは開けましたでしょうか？</a:t>
            </a:r>
            <a:endParaRPr kumimoji="1" lang="en-US" altLang="ja-JP" dirty="0"/>
          </a:p>
          <a:p>
            <a:r>
              <a:rPr kumimoji="1" lang="ja-JP" altLang="en-US" dirty="0"/>
              <a:t>図書館ホームページを簡単にご紹介します。</a:t>
            </a:r>
            <a:endParaRPr kumimoji="1" lang="en-US" altLang="ja-JP" dirty="0"/>
          </a:p>
          <a:p>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このホームページは本館、日野館、荒川館共通のホームページです。</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 (</a:t>
            </a:r>
            <a:r>
              <a:rPr lang="ja-JP" altLang="en-US" b="1" dirty="0">
                <a:solidFill>
                  <a:srgbClr val="FF0000"/>
                </a:solidFill>
              </a:rPr>
              <a:t>クリック</a:t>
            </a:r>
            <a:r>
              <a:rPr lang="en-US" altLang="ja-JP" b="1" dirty="0">
                <a:solidFill>
                  <a:srgbClr val="FF0000"/>
                </a:solidFill>
              </a:rPr>
              <a:t>)</a:t>
            </a:r>
            <a:r>
              <a:rPr kumimoji="1" lang="ja-JP" altLang="en-US" dirty="0"/>
              <a:t>学系図書室の利用条件や利用方法等については、「学系図書室」のページで確認ができます。</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 </a:t>
            </a:r>
          </a:p>
          <a:p>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「資料を探す」ページでは、資料を探すために役立つデータベース等をご紹介しています。</a:t>
            </a:r>
            <a:endParaRPr lang="en-US" altLang="ja-JP" b="1" dirty="0">
              <a:solidFill>
                <a:srgbClr val="FF0000"/>
              </a:solidFill>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a:t>
            </a:fld>
            <a:endParaRPr kumimoji="1" lang="ja-JP" altLang="en-US"/>
          </a:p>
        </p:txBody>
      </p:sp>
    </p:spTree>
    <p:extLst>
      <p:ext uri="{BB962C8B-B14F-4D97-AF65-F5344CB8AC3E}">
        <p14:creationId xmlns:p14="http://schemas.microsoft.com/office/powerpoint/2010/main" val="3885777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本館には</a:t>
            </a:r>
            <a:r>
              <a:rPr kumimoji="1" lang="en-US" altLang="ja-JP" dirty="0"/>
              <a:t>2</a:t>
            </a:r>
            <a:r>
              <a:rPr kumimoji="1" lang="ja-JP" altLang="en-US" dirty="0" err="1"/>
              <a:t>つの</a:t>
            </a:r>
            <a:r>
              <a:rPr kumimoji="1" lang="ja-JP" altLang="en-US" dirty="0"/>
              <a:t>相談窓口があります。</a:t>
            </a:r>
            <a:endParaRPr kumimoji="1" lang="en-US" altLang="ja-JP" dirty="0"/>
          </a:p>
          <a:p>
            <a:r>
              <a:rPr kumimoji="1" lang="ja-JP" altLang="en-US" dirty="0"/>
              <a:t>ひとつめは、司書によるサービスで、</a:t>
            </a:r>
            <a:endParaRPr kumimoji="1" lang="en-US" altLang="ja-JP" dirty="0"/>
          </a:p>
          <a:p>
            <a:r>
              <a:rPr kumimoji="1" lang="ja-JP" altLang="en-US" dirty="0"/>
              <a:t>情報検索や図書館サービス等の相談・質問を受け付けているレファレンスサービスです。</a:t>
            </a:r>
            <a:endParaRPr kumimoji="1" lang="en-US" altLang="ja-JP" dirty="0"/>
          </a:p>
          <a:p>
            <a:r>
              <a:rPr kumimoji="1" lang="ja-JP" altLang="en-US" dirty="0"/>
              <a:t>図書館入口入って左側のカウンターです。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40</a:t>
            </a:fld>
            <a:endParaRPr kumimoji="1" lang="ja-JP" altLang="en-US"/>
          </a:p>
        </p:txBody>
      </p:sp>
    </p:spTree>
    <p:extLst>
      <p:ext uri="{BB962C8B-B14F-4D97-AF65-F5344CB8AC3E}">
        <p14:creationId xmlns:p14="http://schemas.microsoft.com/office/powerpoint/2010/main" val="3661367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具体的には、このような質問を受け付けています。</a:t>
            </a:r>
            <a:endParaRPr kumimoji="1" lang="en-US" altLang="ja-JP" dirty="0"/>
          </a:p>
          <a:p>
            <a:r>
              <a:rPr kumimoji="1" lang="ja-JP" altLang="en-US" b="1" dirty="0"/>
              <a:t>（クリック）</a:t>
            </a:r>
            <a:r>
              <a:rPr kumimoji="1" lang="ja-JP" altLang="en-US" dirty="0"/>
              <a:t>図書館</a:t>
            </a:r>
            <a:r>
              <a:rPr kumimoji="1" lang="en-US" altLang="ja-JP" dirty="0"/>
              <a:t>HP</a:t>
            </a:r>
            <a:r>
              <a:rPr kumimoji="1" lang="ja-JP" altLang="en-US" dirty="0"/>
              <a:t>の「レファレンス事例集」にも、これまで受けた質問の一部を公開していますので、参考にしてください。</a:t>
            </a:r>
            <a:endParaRPr kumimoji="1" lang="en-US" altLang="ja-JP" dirty="0"/>
          </a:p>
          <a:p>
            <a:r>
              <a:rPr kumimoji="1" lang="ja-JP" altLang="en-US" dirty="0"/>
              <a:t>こういった質問以外にも、なにかお困りのことがありましたら、お気軽にご相談ください。</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41</a:t>
            </a:fld>
            <a:endParaRPr kumimoji="1" lang="ja-JP" altLang="en-US"/>
          </a:p>
        </p:txBody>
      </p:sp>
    </p:spTree>
    <p:extLst>
      <p:ext uri="{BB962C8B-B14F-4D97-AF65-F5344CB8AC3E}">
        <p14:creationId xmlns:p14="http://schemas.microsoft.com/office/powerpoint/2010/main" val="1894400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もうひとつの相談サービスは、スタディ・アシスタントによる学習相談サービスです。</a:t>
            </a:r>
            <a:endParaRPr kumimoji="1" lang="en-US" altLang="ja-JP" dirty="0"/>
          </a:p>
          <a:p>
            <a:r>
              <a:rPr kumimoji="1" lang="ja-JP" altLang="en-US" dirty="0"/>
              <a:t>最初の図書館概要説明の際に少し説明しましたが、図書館のラーニング・コモンズのひとつです。</a:t>
            </a:r>
            <a:endParaRPr kumimoji="1" lang="en-US" altLang="ja-JP" dirty="0"/>
          </a:p>
          <a:p>
            <a:r>
              <a:rPr kumimoji="1" lang="ja-JP" altLang="en-US" dirty="0"/>
              <a:t>スタディ・アシスタントは、本学の大学院生、みなさんの先輩です。</a:t>
            </a:r>
            <a:endParaRPr kumimoji="1" lang="en-US" altLang="ja-JP" dirty="0"/>
          </a:p>
          <a:p>
            <a:r>
              <a:rPr kumimoji="1" lang="ja-JP" altLang="en-US" dirty="0"/>
              <a:t>入口入って、右に曲がった先にある、コミュニケーションスペース１の中に相談デスクがあります。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42</a:t>
            </a:fld>
            <a:endParaRPr kumimoji="1" lang="ja-JP" altLang="en-US"/>
          </a:p>
        </p:txBody>
      </p:sp>
    </p:spTree>
    <p:extLst>
      <p:ext uri="{BB962C8B-B14F-4D97-AF65-F5344CB8AC3E}">
        <p14:creationId xmlns:p14="http://schemas.microsoft.com/office/powerpoint/2010/main" val="572705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専門分野の学習相談や、レポートの書き方、</a:t>
            </a:r>
            <a:r>
              <a:rPr kumimoji="1" lang="en-US" altLang="ja-JP" dirty="0"/>
              <a:t>PC </a:t>
            </a:r>
            <a:r>
              <a:rPr kumimoji="1" lang="ja-JP" altLang="en-US" dirty="0"/>
              <a:t>の操作方法などに関する相談を受け付けています。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先生や図書館司書には聞きづらいことでも、先輩にならもう少し気軽に聞けるのではないでしょうか。</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（クリック）</a:t>
            </a:r>
            <a:r>
              <a:rPr kumimoji="1" lang="ja-JP" altLang="en-US" dirty="0"/>
              <a:t>図書館</a:t>
            </a:r>
            <a:r>
              <a:rPr kumimoji="1" lang="en-US" altLang="ja-JP" dirty="0"/>
              <a:t>HP</a:t>
            </a:r>
            <a:r>
              <a:rPr kumimoji="1" lang="ja-JP" altLang="en-US" dirty="0"/>
              <a:t>の本館ページ内に、スタディ・アシスタントのページがあります。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デスク当番表やアシスタントの自己紹介などを載せてきますので、ご参考にしてください。</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43</a:t>
            </a:fld>
            <a:endParaRPr kumimoji="1" lang="ja-JP" altLang="en-US"/>
          </a:p>
        </p:txBody>
      </p:sp>
    </p:spTree>
    <p:extLst>
      <p:ext uri="{BB962C8B-B14F-4D97-AF65-F5344CB8AC3E}">
        <p14:creationId xmlns:p14="http://schemas.microsoft.com/office/powerpoint/2010/main" val="3173019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さきほど説明しました、</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（クリック）</a:t>
            </a:r>
            <a:r>
              <a:rPr kumimoji="1" lang="ja-JP" altLang="en-US" dirty="0"/>
              <a:t>「マイライブラリ」には、図書館ホームページの入口から入ります。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（クリック）</a:t>
            </a:r>
            <a:r>
              <a:rPr kumimoji="1" lang="ja-JP" altLang="en-US" dirty="0"/>
              <a:t>「マイライブラリ」を利用する時は、</a:t>
            </a:r>
            <a:r>
              <a:rPr kumimoji="1" lang="en-US" altLang="ja-JP" dirty="0"/>
              <a:t>ID</a:t>
            </a:r>
            <a:r>
              <a:rPr kumimoji="1" lang="ja-JP" altLang="en-US" dirty="0"/>
              <a:t>とパスワードが必要です。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（クリック）</a:t>
            </a:r>
            <a:r>
              <a:rPr kumimoji="1" lang="ja-JP" altLang="en-US" dirty="0"/>
              <a:t>予約・取寄せを申し込まれる場合は、蔵書検索の結果画面で予約ボタンをクリックします。</a:t>
            </a:r>
            <a:endParaRPr kumimoji="1" lang="en-US" altLang="ja-JP" dirty="0"/>
          </a:p>
          <a:p>
            <a:r>
              <a:rPr kumimoji="1" lang="ja-JP" altLang="en-US" b="1" dirty="0"/>
              <a:t>（クリック）</a:t>
            </a:r>
            <a:r>
              <a:rPr kumimoji="1" lang="ja-JP" altLang="en-US" b="0" dirty="0"/>
              <a:t>Ｉ</a:t>
            </a:r>
            <a:r>
              <a:rPr kumimoji="1" lang="en-US" altLang="ja-JP" dirty="0"/>
              <a:t>D</a:t>
            </a:r>
            <a:r>
              <a:rPr kumimoji="1" lang="ja-JP" altLang="en-US" dirty="0"/>
              <a:t>・パスワードは教育研究用情報システムと同じです。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44</a:t>
            </a:fld>
            <a:endParaRPr kumimoji="1" lang="ja-JP" altLang="en-US"/>
          </a:p>
        </p:txBody>
      </p:sp>
    </p:spTree>
    <p:extLst>
      <p:ext uri="{BB962C8B-B14F-4D97-AF65-F5344CB8AC3E}">
        <p14:creationId xmlns:p14="http://schemas.microsoft.com/office/powerpoint/2010/main" val="3031598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「オンラインレファレンス」や、他大学を利用するための「紹介状発行申込」は、</a:t>
            </a:r>
            <a:endParaRPr kumimoji="1" lang="en-US" altLang="ja-JP" dirty="0"/>
          </a:p>
          <a:p>
            <a:r>
              <a:rPr kumimoji="1" lang="ja-JP" altLang="en-US" dirty="0"/>
              <a:t>図書館ホームページの「お問合せ・お申し込み」からお申し込みください。</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t>（クリック）（クリック）</a:t>
            </a:r>
            <a:endParaRPr kumimoji="1" lang="en-US" altLang="ja-JP" b="1"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図書館の窓口でも受付しておりますが、ＨＰからも申し込み可能ですので、</a:t>
            </a:r>
            <a:endParaRPr kumimoji="1" lang="en-US" altLang="ja-JP" b="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ご利用ください。</a:t>
            </a:r>
            <a:endParaRPr kumimoji="1" lang="en-US" altLang="ja-JP" b="0"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45</a:t>
            </a:fld>
            <a:endParaRPr kumimoji="1" lang="ja-JP" altLang="en-US"/>
          </a:p>
        </p:txBody>
      </p:sp>
    </p:spTree>
    <p:extLst>
      <p:ext uri="{BB962C8B-B14F-4D97-AF65-F5344CB8AC3E}">
        <p14:creationId xmlns:p14="http://schemas.microsoft.com/office/powerpoint/2010/main" val="96877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情報検索はこれから大学で学んでいく上で、また、大学を卒業してからも必ず役立つスキルです。</a:t>
            </a:r>
            <a:endParaRPr kumimoji="1" lang="en-US" altLang="ja-JP" dirty="0"/>
          </a:p>
          <a:p>
            <a:r>
              <a:rPr kumimoji="1" lang="ja-JP" altLang="en-US" dirty="0"/>
              <a:t>わからないことがあれば、図書館の窓口やオンラインレファレンスフォームでどんどん質問してください。</a:t>
            </a:r>
            <a:endParaRPr kumimoji="1" lang="en-US" altLang="ja-JP" dirty="0"/>
          </a:p>
          <a:p>
            <a:r>
              <a:rPr kumimoji="1" lang="ja-JP" altLang="en-US" dirty="0"/>
              <a:t>ありがとうございました。</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46</a:t>
            </a:fld>
            <a:endParaRPr kumimoji="1" lang="ja-JP" altLang="en-US"/>
          </a:p>
        </p:txBody>
      </p:sp>
    </p:spTree>
    <p:extLst>
      <p:ext uri="{BB962C8B-B14F-4D97-AF65-F5344CB8AC3E}">
        <p14:creationId xmlns:p14="http://schemas.microsoft.com/office/powerpoint/2010/main" val="138329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上側にある「本館」のタブをクリックしてください。</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このページは本館の情報を掲載しています。</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選書ツアーや講習会などのイベント情報ページ</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本館のラーニングコモンズの予約状況の確認ページ</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 (</a:t>
            </a:r>
            <a:r>
              <a:rPr lang="ja-JP" altLang="en-US" b="1" dirty="0">
                <a:solidFill>
                  <a:srgbClr val="FF0000"/>
                </a:solidFill>
              </a:rPr>
              <a:t>クリック</a:t>
            </a:r>
            <a:r>
              <a:rPr lang="en-US" altLang="ja-JP" b="1" dirty="0">
                <a:solidFill>
                  <a:srgbClr val="FF0000"/>
                </a:solidFill>
              </a:rPr>
              <a:t>)</a:t>
            </a:r>
            <a:r>
              <a:rPr kumimoji="1" lang="ja-JP" altLang="en-US" dirty="0"/>
              <a:t>それから学生のみなさんの学習相談を受けているスタディ・アシスタントのページなどがあります。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5</a:t>
            </a:fld>
            <a:endParaRPr kumimoji="1" lang="ja-JP" altLang="en-US"/>
          </a:p>
        </p:txBody>
      </p:sp>
    </p:spTree>
    <p:extLst>
      <p:ext uri="{BB962C8B-B14F-4D97-AF65-F5344CB8AC3E}">
        <p14:creationId xmlns:p14="http://schemas.microsoft.com/office/powerpoint/2010/main" val="343593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ＨＰから「ラーニング・コモンズ」の予約状況が確認できます、と説明しましたが、</a:t>
            </a:r>
            <a:endParaRPr kumimoji="1" lang="en-US" altLang="ja-JP" dirty="0"/>
          </a:p>
          <a:p>
            <a:r>
              <a:rPr kumimoji="1" lang="ja-JP" altLang="en-US" dirty="0"/>
              <a:t>「ラーニング・コモンズ」とは、皆さんが集まって、様々な情報を用いて議論を進めていく学習スタイルを可能にする場、空間のことです。</a:t>
            </a:r>
            <a:endParaRPr kumimoji="1" lang="en-US" altLang="ja-JP" dirty="0"/>
          </a:p>
          <a:p>
            <a:r>
              <a:rPr kumimoji="1" lang="ja-JP" altLang="en-US" dirty="0"/>
              <a:t>図書館本館では、ＰＣ環境、グループ学習環境、学習相談デスクなどを充実させて、皆さんの多様な学習スタイルに対応しています。</a:t>
            </a:r>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6</a:t>
            </a:fld>
            <a:endParaRPr kumimoji="1" lang="ja-JP" altLang="en-US"/>
          </a:p>
        </p:txBody>
      </p:sp>
    </p:spTree>
    <p:extLst>
      <p:ext uri="{BB962C8B-B14F-4D97-AF65-F5344CB8AC3E}">
        <p14:creationId xmlns:p14="http://schemas.microsoft.com/office/powerpoint/2010/main" val="402587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本館ラーニング・コモンズは、</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プレゼンテーションルーム、</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グループスタディルーム、</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コミュニケーションスペース、</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en-US" altLang="ja-JP" dirty="0"/>
              <a:t>PC</a:t>
            </a:r>
            <a:r>
              <a:rPr kumimoji="1" lang="ja-JP" altLang="en-US" dirty="0"/>
              <a:t>を使いながら勉強できるメディアスペース、</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飲食可能なリフレッシュルームで構成されています。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7</a:t>
            </a:fld>
            <a:endParaRPr kumimoji="1" lang="ja-JP" altLang="en-US"/>
          </a:p>
        </p:txBody>
      </p:sp>
    </p:spTree>
    <p:extLst>
      <p:ext uri="{BB962C8B-B14F-4D97-AF65-F5344CB8AC3E}">
        <p14:creationId xmlns:p14="http://schemas.microsoft.com/office/powerpoint/2010/main" val="212946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本館ページの施設案内のメニューをクリックしてください</a:t>
            </a:r>
            <a:r>
              <a:rPr kumimoji="1" lang="ja-JP" altLang="en-US" b="1" dirty="0"/>
              <a:t>（クリック）</a:t>
            </a:r>
            <a:endParaRPr kumimoji="1" lang="en-US" altLang="ja-JP" b="1"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0" dirty="0"/>
              <a:t>館内図を載せており、各学習スペースや書架などの場所の確認ができます</a:t>
            </a:r>
            <a:r>
              <a:rPr kumimoji="1" lang="ja-JP" altLang="en-US" b="1" dirty="0"/>
              <a:t>（クリック）</a:t>
            </a:r>
            <a:endParaRPr kumimoji="1" lang="en-US" altLang="ja-JP" b="1" dirty="0"/>
          </a:p>
          <a:p>
            <a:r>
              <a:rPr kumimoji="1" lang="ja-JP" altLang="en-US" dirty="0"/>
              <a:t>お配りした「利用のしおり」にも館内図が書かれていますので、図書館を利用される際に参考にしてください。</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8</a:t>
            </a:fld>
            <a:endParaRPr kumimoji="1" lang="ja-JP" altLang="en-US"/>
          </a:p>
        </p:txBody>
      </p:sp>
    </p:spTree>
    <p:extLst>
      <p:ext uri="{BB962C8B-B14F-4D97-AF65-F5344CB8AC3E}">
        <p14:creationId xmlns:p14="http://schemas.microsoft.com/office/powerpoint/2010/main" val="1676714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本館の</a:t>
            </a:r>
            <a:r>
              <a:rPr kumimoji="1" lang="en-US" altLang="ja-JP" dirty="0"/>
              <a:t>1</a:t>
            </a:r>
            <a:r>
              <a:rPr kumimoji="1" lang="ja-JP" altLang="en-US" dirty="0"/>
              <a:t>階には、様々な図書コーナーがあります。</a:t>
            </a:r>
            <a:endParaRPr lang="ja-JP" alt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入口入ってすぐのところには、新着図書のコーナーがあります。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そのほか、</a:t>
            </a: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気軽に読書をしたい人向けのシーズナルコレクションコーナー、</a:t>
            </a:r>
            <a:endParaRPr lang="ja-JP" altLang="en-US" b="1"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学生選書ツアーや、教員おすすめ図書などを展示する展示図書コーナー、</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語学学習・留学図書コーナー、</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srgbClr val="FF0000"/>
                </a:solidFill>
              </a:rPr>
              <a:t>(</a:t>
            </a:r>
            <a:r>
              <a:rPr lang="ja-JP" altLang="en-US" b="1" dirty="0">
                <a:solidFill>
                  <a:srgbClr val="FF0000"/>
                </a:solidFill>
              </a:rPr>
              <a:t>クリック</a:t>
            </a:r>
            <a:r>
              <a:rPr lang="en-US" altLang="ja-JP" b="1" dirty="0">
                <a:solidFill>
                  <a:srgbClr val="FF0000"/>
                </a:solidFill>
              </a:rPr>
              <a:t>)</a:t>
            </a:r>
            <a:r>
              <a:rPr kumimoji="1" lang="ja-JP" altLang="en-US" dirty="0"/>
              <a:t>シラバスで教科書指定されている図書のコーナーなどがありますので、</a:t>
            </a:r>
            <a:endParaRPr kumimoji="1" lang="en-US" altLang="ja-JP" dirty="0"/>
          </a:p>
          <a:p>
            <a:r>
              <a:rPr kumimoji="1" lang="ja-JP" altLang="en-US" dirty="0"/>
              <a:t>まずは図書館に来て、図書を手にとって読んでいただきたいと思います。</a:t>
            </a:r>
            <a:endParaRPr kumimoji="1" lang="en-US" altLang="ja-JP" dirty="0"/>
          </a:p>
        </p:txBody>
      </p:sp>
      <p:sp>
        <p:nvSpPr>
          <p:cNvPr id="4" name="スライド番号プレースホルダー 3"/>
          <p:cNvSpPr>
            <a:spLocks noGrp="1"/>
          </p:cNvSpPr>
          <p:nvPr>
            <p:ph type="sldNum" sz="quarter" idx="10"/>
          </p:nvPr>
        </p:nvSpPr>
        <p:spPr/>
        <p:txBody>
          <a:bodyPr/>
          <a:lstStyle/>
          <a:p>
            <a:fld id="{4D2A3018-740F-4FD9-91F2-76C76C7C0597}" type="slidenum">
              <a:rPr kumimoji="1" lang="ja-JP" altLang="en-US" smtClean="0"/>
              <a:pPr/>
              <a:t>9</a:t>
            </a:fld>
            <a:endParaRPr kumimoji="1" lang="ja-JP" altLang="en-US"/>
          </a:p>
        </p:txBody>
      </p:sp>
    </p:spTree>
    <p:extLst>
      <p:ext uri="{BB962C8B-B14F-4D97-AF65-F5344CB8AC3E}">
        <p14:creationId xmlns:p14="http://schemas.microsoft.com/office/powerpoint/2010/main" val="173586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D91A691-ACBC-4A89-B16A-F8DFD3FD1F2D}"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126325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76AC86D-491C-4955-9A8B-12F29DCC4907}"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415570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2BB4E8-4DDA-41BC-93F1-9B9C995C4A21}"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46341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D91A691-ACBC-4A89-B16A-F8DFD3FD1F2D}"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658488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4D7206-5CC4-482F-AC22-872304236E40}"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435133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3A2BFD-8D00-4540-A4D9-9EEE684EA483}"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487912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79F5A6-D494-40E7-904E-73099DA4A56C}"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334675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0D0831C-9914-4F1D-ACEF-CA1DD0820299}"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87155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A6B8D4-FEE3-4951-B96D-40A89D194E69}" type="datetime1">
              <a:rPr kumimoji="1" lang="ja-JP" altLang="en-US" smtClean="0"/>
              <a:t>2017/4/5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17297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BA465-F66A-49BB-8FBF-F75FA2AB920A}" type="datetime1">
              <a:rPr kumimoji="1" lang="ja-JP" altLang="en-US" smtClean="0"/>
              <a:t>2017/4/5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50135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082B062-DC98-416A-BFA5-4F0251B9158B}"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63362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4D7206-5CC4-482F-AC22-872304236E40}"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929875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BE7FE5-5D31-4013-AB91-B8F5C2463EB7}"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185949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76AC86D-491C-4955-9A8B-12F29DCC4907}"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442041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2BB4E8-4DDA-41BC-93F1-9B9C995C4A21}"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914142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D91A691-ACBC-4A89-B16A-F8DFD3FD1F2D}"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583460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4D7206-5CC4-482F-AC22-872304236E40}"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414338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3A2BFD-8D00-4540-A4D9-9EEE684EA483}"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361314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79F5A6-D494-40E7-904E-73099DA4A56C}"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6142146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0D0831C-9914-4F1D-ACEF-CA1DD0820299}"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199135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A6B8D4-FEE3-4951-B96D-40A89D194E69}" type="datetime1">
              <a:rPr kumimoji="1" lang="ja-JP" altLang="en-US" smtClean="0"/>
              <a:t>2017/4/5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941608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BA465-F66A-49BB-8FBF-F75FA2AB920A}" type="datetime1">
              <a:rPr kumimoji="1" lang="ja-JP" altLang="en-US" smtClean="0"/>
              <a:t>2017/4/5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101764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3A2BFD-8D00-4540-A4D9-9EEE684EA483}"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667581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082B062-DC98-416A-BFA5-4F0251B9158B}"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687356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BE7FE5-5D31-4013-AB91-B8F5C2463EB7}"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362815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76AC86D-491C-4955-9A8B-12F29DCC4907}"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89748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2BB4E8-4DDA-41BC-93F1-9B9C995C4A21}"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220235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D91A691-ACBC-4A89-B16A-F8DFD3FD1F2D}"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307098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4D7206-5CC4-482F-AC22-872304236E40}"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0206509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3A2BFD-8D00-4540-A4D9-9EEE684EA483}"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776240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79F5A6-D494-40E7-904E-73099DA4A56C}"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164875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0D0831C-9914-4F1D-ACEF-CA1DD0820299}"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4463463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A6B8D4-FEE3-4951-B96D-40A89D194E69}" type="datetime1">
              <a:rPr kumimoji="1" lang="ja-JP" altLang="en-US" smtClean="0"/>
              <a:t>2017/4/5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93027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79F5A6-D494-40E7-904E-73099DA4A56C}"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3772692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BA465-F66A-49BB-8FBF-F75FA2AB920A}" type="datetime1">
              <a:rPr kumimoji="1" lang="ja-JP" altLang="en-US" smtClean="0"/>
              <a:t>2017/4/5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8193346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082B062-DC98-416A-BFA5-4F0251B9158B}"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0302451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BE7FE5-5D31-4013-AB91-B8F5C2463EB7}"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6973594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76AC86D-491C-4955-9A8B-12F29DCC4907}"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4685228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62BB4E8-4DDA-41BC-93F1-9B9C995C4A21}"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974245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D91A691-ACBC-4A89-B16A-F8DFD3FD1F2D}"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8448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84D7206-5CC4-482F-AC22-872304236E40}"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6785092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3A2BFD-8D00-4540-A4D9-9EEE684EA483}"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6686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B79F5A6-D494-40E7-904E-73099DA4A56C}"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165921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D0831C-9914-4F1D-ACEF-CA1DD0820299}"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69649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0D0831C-9914-4F1D-ACEF-CA1DD0820299}"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2656722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1A6B8D4-FEE3-4951-B96D-40A89D194E69}" type="datetime1">
              <a:rPr kumimoji="1" lang="ja-JP" altLang="en-US" smtClean="0"/>
              <a:t>2017/4/5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252580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66BA465-F66A-49BB-8FBF-F75FA2AB920A}" type="datetime1">
              <a:rPr kumimoji="1" lang="ja-JP" altLang="en-US" smtClean="0"/>
              <a:t>2017/4/5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871175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082B062-DC98-416A-BFA5-4F0251B9158B}" type="datetime1">
              <a:rPr kumimoji="1" lang="ja-JP" altLang="en-US" smtClean="0"/>
              <a:t>2017/4/5</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108088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BE7FE5-5D31-4013-AB91-B8F5C2463EB7}"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7747916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76AC86D-491C-4955-9A8B-12F29DCC4907}"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1468628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2BB4E8-4DDA-41BC-93F1-9B9C995C4A21}" type="datetime1">
              <a:rPr kumimoji="1" lang="ja-JP" altLang="en-US" smtClean="0"/>
              <a:t>2017/4/5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82756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A6B8D4-FEE3-4951-B96D-40A89D194E69}" type="datetime1">
              <a:rPr kumimoji="1" lang="ja-JP" altLang="en-US" smtClean="0"/>
              <a:t>2017/4/5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574416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BA465-F66A-49BB-8FBF-F75FA2AB920A}" type="datetime1">
              <a:rPr kumimoji="1" lang="ja-JP" altLang="en-US" smtClean="0"/>
              <a:t>2017/4/5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295379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082B062-DC98-416A-BFA5-4F0251B9158B}"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7930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DBE7FE5-5D31-4013-AB91-B8F5C2463EB7}" type="datetime1">
              <a:rPr kumimoji="1" lang="ja-JP" altLang="en-US" smtClean="0"/>
              <a:t>2017/4/5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309690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69CC1C68-1B66-46D4-A9AB-B8513D061675}" type="datetime1">
              <a:rPr kumimoji="1" lang="ja-JP" altLang="en-US" smtClean="0"/>
              <a:t>2017/4/5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1798122948"/>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69CC1C68-1B66-46D4-A9AB-B8513D061675}" type="datetime1">
              <a:rPr kumimoji="1" lang="ja-JP" altLang="en-US" smtClean="0"/>
              <a:t>2017/4/5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839437292"/>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69CC1C68-1B66-46D4-A9AB-B8513D061675}" type="datetime1">
              <a:rPr kumimoji="1" lang="ja-JP" altLang="en-US" smtClean="0"/>
              <a:t>2017/4/5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3300637029"/>
      </p:ext>
    </p:extLst>
  </p:cSld>
  <p:clrMap bg1="lt1" tx1="dk1" bg2="lt2" tx2="dk2" accent1="accent1" accent2="accent2" accent3="accent3" accent4="accent4" accent5="accent5" accent6="accent6" hlink="hlink" folHlink="folHlink"/>
  <p:sldLayoutIdLst>
    <p:sldLayoutId id="2147484808" r:id="rId1"/>
    <p:sldLayoutId id="2147484809" r:id="rId2"/>
    <p:sldLayoutId id="2147484810" r:id="rId3"/>
    <p:sldLayoutId id="2147484811" r:id="rId4"/>
    <p:sldLayoutId id="2147484812" r:id="rId5"/>
    <p:sldLayoutId id="2147484813" r:id="rId6"/>
    <p:sldLayoutId id="2147484814" r:id="rId7"/>
    <p:sldLayoutId id="2147484815" r:id="rId8"/>
    <p:sldLayoutId id="2147484816" r:id="rId9"/>
    <p:sldLayoutId id="2147484817" r:id="rId10"/>
    <p:sldLayoutId id="2147484818"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69CC1C68-1B66-46D4-A9AB-B8513D061675}" type="datetime1">
              <a:rPr kumimoji="1" lang="ja-JP" altLang="en-US" smtClean="0"/>
              <a:t>2017/4/5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5CDA22FE-7B16-4192-82B6-724F8B460CA0}" type="slidenum">
              <a:rPr kumimoji="1" lang="ja-JP" altLang="en-US" smtClean="0"/>
              <a:pPr/>
              <a:t>‹#›</a:t>
            </a:fld>
            <a:endParaRPr kumimoji="1" lang="ja-JP" altLang="en-US"/>
          </a:p>
        </p:txBody>
      </p:sp>
    </p:spTree>
    <p:extLst>
      <p:ext uri="{BB962C8B-B14F-4D97-AF65-F5344CB8AC3E}">
        <p14:creationId xmlns:p14="http://schemas.microsoft.com/office/powerpoint/2010/main" val="2954103760"/>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9CC1C68-1B66-46D4-A9AB-B8513D061675}" type="datetime1">
              <a:rPr kumimoji="1" lang="ja-JP" altLang="en-US" smtClean="0"/>
              <a:t>2017/4/5</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5CDA22FE-7B16-4192-82B6-724F8B460CA0}" type="slidenum">
              <a:rPr kumimoji="1" lang="ja-JP" altLang="en-US" smtClean="0"/>
              <a:pPr/>
              <a:t>‹#›</a:t>
            </a:fld>
            <a:endParaRPr kumimoji="1" lang="ja-JP"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46461"/>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6.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1.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51.xml"/><Relationship Id="rId5" Type="http://schemas.openxmlformats.org/officeDocument/2006/relationships/image" Target="../media/image32.jpe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51.xml"/><Relationship Id="rId5" Type="http://schemas.openxmlformats.org/officeDocument/2006/relationships/image" Target="../media/image36.JPG"/><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51.xml"/><Relationship Id="rId5" Type="http://schemas.openxmlformats.org/officeDocument/2006/relationships/image" Target="../media/image44.JPG"/><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51.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6.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6.xml"/><Relationship Id="rId1" Type="http://schemas.openxmlformats.org/officeDocument/2006/relationships/slideLayout" Target="../slideLayouts/slideLayout5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1.xml"/><Relationship Id="rId1" Type="http://schemas.openxmlformats.org/officeDocument/2006/relationships/slideLayout" Target="../slideLayouts/slideLayout51.xml"/><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51.xml"/><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3.xml"/><Relationship Id="rId1" Type="http://schemas.openxmlformats.org/officeDocument/2006/relationships/slideLayout" Target="../slideLayouts/slideLayout51.xml"/><Relationship Id="rId4" Type="http://schemas.openxmlformats.org/officeDocument/2006/relationships/image" Target="../media/image60.JP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5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51.xml"/><Relationship Id="rId5" Type="http://schemas.openxmlformats.org/officeDocument/2006/relationships/image" Target="../media/image66.JPG"/><Relationship Id="rId4" Type="http://schemas.openxmlformats.org/officeDocument/2006/relationships/image" Target="../media/image65.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23528" y="552080"/>
            <a:ext cx="6408712" cy="1345850"/>
          </a:xfrm>
        </p:spPr>
        <p:txBody>
          <a:bodyPr>
            <a:normAutofit/>
          </a:bodyPr>
          <a:lstStyle/>
          <a:p>
            <a:r>
              <a:rPr kumimoji="1" lang="ja-JP" altLang="en-US" sz="8000" dirty="0">
                <a:solidFill>
                  <a:schemeClr val="tx1"/>
                </a:solidFill>
              </a:rPr>
              <a:t>情報検索実習</a:t>
            </a:r>
          </a:p>
        </p:txBody>
      </p:sp>
      <p:sp>
        <p:nvSpPr>
          <p:cNvPr id="3" name="テキスト プレースホルダー 2"/>
          <p:cNvSpPr>
            <a:spLocks noGrp="1"/>
          </p:cNvSpPr>
          <p:nvPr>
            <p:ph type="body" idx="4294967295"/>
          </p:nvPr>
        </p:nvSpPr>
        <p:spPr>
          <a:xfrm>
            <a:off x="341230" y="2012720"/>
            <a:ext cx="5688013" cy="576263"/>
          </a:xfrm>
        </p:spPr>
        <p:txBody>
          <a:bodyPr>
            <a:noAutofit/>
          </a:bodyPr>
          <a:lstStyle/>
          <a:p>
            <a:r>
              <a:rPr kumimoji="1" lang="ja-JP" altLang="en-US" sz="3600" dirty="0">
                <a:solidFill>
                  <a:schemeClr val="tx1"/>
                </a:solidFill>
              </a:rPr>
              <a:t>情報リテラシー実践Ｉ、ＩＡ</a:t>
            </a:r>
          </a:p>
        </p:txBody>
      </p:sp>
      <p:sp>
        <p:nvSpPr>
          <p:cNvPr id="5" name="テキスト ボックス 4"/>
          <p:cNvSpPr txBox="1"/>
          <p:nvPr/>
        </p:nvSpPr>
        <p:spPr>
          <a:xfrm>
            <a:off x="7776059" y="360901"/>
            <a:ext cx="1008112" cy="369332"/>
          </a:xfrm>
          <a:prstGeom prst="rect">
            <a:avLst/>
          </a:prstGeom>
          <a:noFill/>
        </p:spPr>
        <p:txBody>
          <a:bodyPr wrap="square" rtlCol="0">
            <a:spAutoFit/>
          </a:bodyPr>
          <a:lstStyle/>
          <a:p>
            <a:r>
              <a:rPr kumimoji="1" lang="en-US" altLang="ja-JP" dirty="0"/>
              <a:t>2017.4</a:t>
            </a:r>
            <a:endParaRPr kumimoji="1" lang="ja-JP" altLang="en-US" dirty="0"/>
          </a:p>
        </p:txBody>
      </p:sp>
      <p:pic>
        <p:nvPicPr>
          <p:cNvPr id="7" name="図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69249" y="2703773"/>
            <a:ext cx="2522597" cy="2909274"/>
          </a:xfrm>
          <a:prstGeom prst="rect">
            <a:avLst/>
          </a:prstGeom>
        </p:spPr>
      </p:pic>
      <p:sp>
        <p:nvSpPr>
          <p:cNvPr id="6" name="正方形/長方形 5"/>
          <p:cNvSpPr/>
          <p:nvPr/>
        </p:nvSpPr>
        <p:spPr>
          <a:xfrm>
            <a:off x="730378" y="3265866"/>
            <a:ext cx="4535906" cy="129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solidFill>
                  <a:srgbClr val="FF0000"/>
                </a:solidFill>
              </a:rPr>
              <a:t>＊図書館のホームページを</a:t>
            </a:r>
            <a:endParaRPr lang="en-US" altLang="ja-JP" sz="2800" dirty="0">
              <a:solidFill>
                <a:srgbClr val="FF0000"/>
              </a:solidFill>
            </a:endParaRPr>
          </a:p>
          <a:p>
            <a:r>
              <a:rPr lang="ja-JP" altLang="en-US" sz="2800" dirty="0">
                <a:solidFill>
                  <a:srgbClr val="FF0000"/>
                </a:solidFill>
              </a:rPr>
              <a:t>　検索して、表示してください。</a:t>
            </a:r>
            <a:endParaRPr lang="en-US" altLang="ja-JP" sz="2800" dirty="0">
              <a:solidFill>
                <a:srgbClr val="FF0000"/>
              </a:solidFill>
            </a:endParaRPr>
          </a:p>
        </p:txBody>
      </p:sp>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432" y="4437112"/>
            <a:ext cx="5259608" cy="1959205"/>
          </a:xfrm>
          <a:prstGeom prst="rect">
            <a:avLst/>
          </a:prstGeom>
        </p:spPr>
      </p:pic>
      <p:sp>
        <p:nvSpPr>
          <p:cNvPr id="9" name="正方形/長方形 8"/>
          <p:cNvSpPr/>
          <p:nvPr/>
        </p:nvSpPr>
        <p:spPr>
          <a:xfrm>
            <a:off x="730378" y="4562010"/>
            <a:ext cx="3693929" cy="965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800" dirty="0">
                <a:solidFill>
                  <a:schemeClr val="tx1"/>
                </a:solidFill>
              </a:rPr>
              <a:t> </a:t>
            </a:r>
            <a:r>
              <a:rPr lang="ja-JP" altLang="en-US" sz="2800" dirty="0">
                <a:solidFill>
                  <a:schemeClr val="tx1"/>
                </a:solidFill>
              </a:rPr>
              <a:t>首都大学東京 図書館</a:t>
            </a:r>
            <a:endParaRPr lang="en-US" altLang="ja-JP" sz="2800" dirty="0">
              <a:solidFill>
                <a:schemeClr val="tx1"/>
              </a:solidFill>
            </a:endParaRPr>
          </a:p>
        </p:txBody>
      </p:sp>
    </p:spTree>
    <p:extLst>
      <p:ext uri="{BB962C8B-B14F-4D97-AF65-F5344CB8AC3E}">
        <p14:creationId xmlns:p14="http://schemas.microsoft.com/office/powerpoint/2010/main" val="323209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71600" y="908720"/>
            <a:ext cx="6840760" cy="2060063"/>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a:defRPr/>
            </a:pPr>
            <a:r>
              <a:rPr lang="ja-JP" altLang="en-US" sz="5400" dirty="0">
                <a:solidFill>
                  <a:schemeClr val="tx1"/>
                </a:solidFill>
              </a:rPr>
              <a:t>２</a:t>
            </a:r>
            <a:r>
              <a:rPr lang="en-US" altLang="ja-JP" sz="5400" dirty="0">
                <a:solidFill>
                  <a:schemeClr val="tx1"/>
                </a:solidFill>
              </a:rPr>
              <a:t>. </a:t>
            </a:r>
            <a:r>
              <a:rPr lang="ja-JP" altLang="en-US" sz="5400" dirty="0">
                <a:solidFill>
                  <a:schemeClr val="tx1"/>
                </a:solidFill>
              </a:rPr>
              <a:t>学術情報に関する</a:t>
            </a:r>
            <a:endParaRPr lang="en-US" altLang="ja-JP" sz="5400" dirty="0">
              <a:solidFill>
                <a:schemeClr val="tx1"/>
              </a:solidFill>
            </a:endParaRPr>
          </a:p>
          <a:p>
            <a:pPr>
              <a:defRPr/>
            </a:pPr>
            <a:r>
              <a:rPr lang="ja-JP" altLang="en-US" sz="5400" dirty="0">
                <a:solidFill>
                  <a:schemeClr val="tx1"/>
                </a:solidFill>
              </a:rPr>
              <a:t>　  重要ポイント</a:t>
            </a:r>
            <a:endParaRPr lang="en-US" altLang="ja-JP" sz="5400" dirty="0">
              <a:solidFill>
                <a:schemeClr val="tx1"/>
              </a:solidFill>
            </a:endParaRPr>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92080" y="2998637"/>
            <a:ext cx="3074665" cy="2934417"/>
          </a:xfrm>
          <a:prstGeom prst="rect">
            <a:avLst/>
          </a:prstGeom>
        </p:spPr>
      </p:pic>
    </p:spTree>
    <p:extLst>
      <p:ext uri="{BB962C8B-B14F-4D97-AF65-F5344CB8AC3E}">
        <p14:creationId xmlns:p14="http://schemas.microsoft.com/office/powerpoint/2010/main" val="255032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Grp="1" noChangeArrowheads="1"/>
          </p:cNvSpPr>
          <p:nvPr>
            <p:ph type="title" idx="4294967295"/>
          </p:nvPr>
        </p:nvSpPr>
        <p:spPr>
          <a:xfrm>
            <a:off x="251520" y="332656"/>
            <a:ext cx="6589713" cy="936104"/>
          </a:xfrm>
        </p:spPr>
        <p:txBody>
          <a:bodyPr>
            <a:noAutofit/>
          </a:bodyPr>
          <a:lstStyle/>
          <a:p>
            <a:pPr>
              <a:defRPr/>
            </a:pPr>
            <a:r>
              <a:rPr lang="en-US" altLang="ja-JP" dirty="0">
                <a:solidFill>
                  <a:schemeClr val="tx1"/>
                </a:solidFill>
              </a:rPr>
              <a:t> </a:t>
            </a:r>
            <a:r>
              <a:rPr lang="ja-JP" altLang="en-US" dirty="0">
                <a:solidFill>
                  <a:schemeClr val="tx1"/>
                </a:solidFill>
              </a:rPr>
              <a:t>「学術情報」</a:t>
            </a:r>
            <a:r>
              <a:rPr lang="ja-JP" altLang="en-US" dirty="0"/>
              <a:t>とは</a:t>
            </a:r>
            <a:endParaRPr lang="ja-JP" altLang="en-US" dirty="0">
              <a:solidFill>
                <a:schemeClr val="tx1"/>
              </a:solidFill>
              <a:latin typeface="メイリオ" pitchFamily="50" charset="-128"/>
              <a:ea typeface="メイリオ" pitchFamily="50" charset="-128"/>
            </a:endParaRPr>
          </a:p>
        </p:txBody>
      </p:sp>
      <p:sp>
        <p:nvSpPr>
          <p:cNvPr id="7" name="コンテンツ プレースホルダー 6"/>
          <p:cNvSpPr>
            <a:spLocks noGrp="1"/>
          </p:cNvSpPr>
          <p:nvPr>
            <p:ph idx="4294967295"/>
          </p:nvPr>
        </p:nvSpPr>
        <p:spPr>
          <a:xfrm>
            <a:off x="1056904" y="2674661"/>
            <a:ext cx="7547544" cy="2554539"/>
          </a:xfrm>
        </p:spPr>
        <p:txBody>
          <a:bodyPr>
            <a:normAutofit/>
          </a:bodyPr>
          <a:lstStyle/>
          <a:p>
            <a:r>
              <a:rPr lang="ja-JP" altLang="en-US" sz="2800" dirty="0">
                <a:solidFill>
                  <a:schemeClr val="tx1"/>
                </a:solidFill>
              </a:rPr>
              <a:t>“学術研究の成果として生み出された情報およびそれがさらに編集、圧縮、加工されて生成された情報。観測、測定、計算データや記録、学術文献（学術論文、報告書、学術図書や書誌、索引誌、抄録誌など）、それに個人的なコミュニケーションが含まれる。（以下略）”</a:t>
            </a:r>
            <a:endParaRPr lang="en-US" altLang="ja-JP" sz="2800" dirty="0">
              <a:solidFill>
                <a:schemeClr val="tx1"/>
              </a:solidFill>
            </a:endParaRPr>
          </a:p>
        </p:txBody>
      </p:sp>
      <p:sp>
        <p:nvSpPr>
          <p:cNvPr id="3" name="テキスト ボックス 2"/>
          <p:cNvSpPr txBox="1"/>
          <p:nvPr/>
        </p:nvSpPr>
        <p:spPr>
          <a:xfrm>
            <a:off x="2699792" y="5229200"/>
            <a:ext cx="5904656" cy="646331"/>
          </a:xfrm>
          <a:prstGeom prst="rect">
            <a:avLst/>
          </a:prstGeom>
          <a:noFill/>
        </p:spPr>
        <p:txBody>
          <a:bodyPr wrap="square" rtlCol="0">
            <a:spAutoFit/>
          </a:bodyPr>
          <a:lstStyle/>
          <a:p>
            <a:pPr marL="0" lvl="6"/>
            <a:r>
              <a:rPr lang="ja-JP" altLang="en-US" dirty="0"/>
              <a:t>日本図書館情報学会用語辞典編集委員会</a:t>
            </a:r>
            <a:r>
              <a:rPr lang="en-US" altLang="ja-JP" dirty="0"/>
              <a:t>『</a:t>
            </a:r>
            <a:r>
              <a:rPr lang="ja-JP" altLang="en-US" dirty="0"/>
              <a:t>図書館情報学用語辞典第</a:t>
            </a:r>
            <a:r>
              <a:rPr lang="en-US" altLang="ja-JP" dirty="0"/>
              <a:t>4</a:t>
            </a:r>
            <a:r>
              <a:rPr lang="ja-JP" altLang="en-US" dirty="0"/>
              <a:t>版</a:t>
            </a:r>
            <a:r>
              <a:rPr lang="en-US" altLang="ja-JP" dirty="0"/>
              <a:t>』</a:t>
            </a:r>
            <a:r>
              <a:rPr lang="ja-JP" altLang="en-US" dirty="0"/>
              <a:t>丸善出版</a:t>
            </a:r>
            <a:r>
              <a:rPr lang="en-US" altLang="ja-JP" dirty="0"/>
              <a:t>, 2013. p.32</a:t>
            </a:r>
            <a:endParaRPr kumimoji="1" lang="ja-JP" altLang="en-US" dirty="0"/>
          </a:p>
        </p:txBody>
      </p:sp>
      <p:grpSp>
        <p:nvGrpSpPr>
          <p:cNvPr id="6" name="グループ化 5"/>
          <p:cNvGrpSpPr/>
          <p:nvPr/>
        </p:nvGrpSpPr>
        <p:grpSpPr>
          <a:xfrm>
            <a:off x="750234" y="1665863"/>
            <a:ext cx="720080" cy="504056"/>
            <a:chOff x="1403648" y="5517232"/>
            <a:chExt cx="720080" cy="504056"/>
          </a:xfrm>
        </p:grpSpPr>
        <p:sp>
          <p:nvSpPr>
            <p:cNvPr id="5" name="山形 4"/>
            <p:cNvSpPr/>
            <p:nvPr/>
          </p:nvSpPr>
          <p:spPr>
            <a:xfrm>
              <a:off x="1403648"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5">
                    <a:lumMod val="75000"/>
                  </a:schemeClr>
                </a:solidFill>
              </a:endParaRPr>
            </a:p>
          </p:txBody>
        </p:sp>
        <p:sp>
          <p:nvSpPr>
            <p:cNvPr id="8" name="山形 7"/>
            <p:cNvSpPr/>
            <p:nvPr/>
          </p:nvSpPr>
          <p:spPr>
            <a:xfrm>
              <a:off x="1619672"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5">
                    <a:lumMod val="75000"/>
                  </a:schemeClr>
                </a:solidFill>
              </a:endParaRPr>
            </a:p>
          </p:txBody>
        </p:sp>
        <p:sp>
          <p:nvSpPr>
            <p:cNvPr id="9" name="山形 8"/>
            <p:cNvSpPr/>
            <p:nvPr/>
          </p:nvSpPr>
          <p:spPr>
            <a:xfrm>
              <a:off x="1835696"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5">
                    <a:lumMod val="75000"/>
                  </a:schemeClr>
                </a:solidFill>
              </a:endParaRPr>
            </a:p>
          </p:txBody>
        </p:sp>
      </p:grpSp>
      <p:sp>
        <p:nvSpPr>
          <p:cNvPr id="10" name="テキスト ボックス 9"/>
          <p:cNvSpPr txBox="1"/>
          <p:nvPr/>
        </p:nvSpPr>
        <p:spPr>
          <a:xfrm>
            <a:off x="1614330" y="1594725"/>
            <a:ext cx="6990118" cy="646331"/>
          </a:xfrm>
          <a:prstGeom prst="rect">
            <a:avLst/>
          </a:prstGeom>
          <a:noFill/>
          <a:ln w="76200">
            <a:solidFill>
              <a:schemeClr val="accent1"/>
            </a:solidFill>
          </a:ln>
        </p:spPr>
        <p:txBody>
          <a:bodyPr wrap="square" rtlCol="0">
            <a:spAutoFit/>
          </a:bodyPr>
          <a:lstStyle/>
          <a:p>
            <a:r>
              <a:rPr lang="ja-JP" altLang="en-US" sz="3600" dirty="0"/>
              <a:t>研究活動の中で生み出される情報</a:t>
            </a:r>
            <a:endParaRPr kumimoji="1" lang="ja-JP" altLang="en-US" sz="3600" dirty="0"/>
          </a:p>
        </p:txBody>
      </p:sp>
    </p:spTree>
    <p:extLst>
      <p:ext uri="{BB962C8B-B14F-4D97-AF65-F5344CB8AC3E}">
        <p14:creationId xmlns:p14="http://schemas.microsoft.com/office/powerpoint/2010/main" val="45264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Grp="1" noChangeArrowheads="1"/>
          </p:cNvSpPr>
          <p:nvPr>
            <p:ph type="title" idx="4294967295"/>
          </p:nvPr>
        </p:nvSpPr>
        <p:spPr>
          <a:xfrm>
            <a:off x="251520" y="131603"/>
            <a:ext cx="6589713" cy="831597"/>
          </a:xfrm>
        </p:spPr>
        <p:txBody>
          <a:bodyPr>
            <a:noAutofit/>
          </a:bodyPr>
          <a:lstStyle/>
          <a:p>
            <a:pPr>
              <a:defRPr/>
            </a:pPr>
            <a:r>
              <a:rPr lang="ja-JP" altLang="en-US" dirty="0"/>
              <a:t>学術情報の生産と流通</a:t>
            </a:r>
            <a:endParaRPr lang="ja-JP" altLang="en-US" dirty="0">
              <a:solidFill>
                <a:schemeClr val="tx1"/>
              </a:solidFill>
              <a:latin typeface="メイリオ" pitchFamily="50" charset="-128"/>
              <a:ea typeface="メイリオ" pitchFamily="50" charset="-128"/>
            </a:endParaRPr>
          </a:p>
        </p:txBody>
      </p:sp>
      <p:sp>
        <p:nvSpPr>
          <p:cNvPr id="155" name="テキスト ボックス 154"/>
          <p:cNvSpPr txBox="1"/>
          <p:nvPr/>
        </p:nvSpPr>
        <p:spPr>
          <a:xfrm flipH="1">
            <a:off x="1253587" y="6393715"/>
            <a:ext cx="6636827" cy="523220"/>
          </a:xfrm>
          <a:prstGeom prst="rect">
            <a:avLst/>
          </a:prstGeom>
          <a:noFill/>
        </p:spPr>
        <p:txBody>
          <a:bodyPr wrap="square" rtlCol="0">
            <a:spAutoFit/>
          </a:bodyPr>
          <a:lstStyle/>
          <a:p>
            <a:r>
              <a:rPr kumimoji="1" lang="ja-JP" altLang="en-US" sz="1400" dirty="0"/>
              <a:t>この図は次の図</a:t>
            </a:r>
            <a:r>
              <a:rPr lang="ja-JP" altLang="en-US" sz="1400" dirty="0"/>
              <a:t>を基に作成しています。“キングらによる科学技術情報伝達サイクル” </a:t>
            </a:r>
            <a:r>
              <a:rPr kumimoji="1" lang="ja-JP" altLang="en-US" sz="1400" dirty="0"/>
              <a:t>上田修一</a:t>
            </a:r>
            <a:r>
              <a:rPr kumimoji="1" lang="en-US" altLang="ja-JP" sz="1400" dirty="0"/>
              <a:t>, </a:t>
            </a:r>
            <a:r>
              <a:rPr kumimoji="1" lang="ja-JP" altLang="en-US" sz="1400" dirty="0"/>
              <a:t>倉田敬子</a:t>
            </a:r>
            <a:r>
              <a:rPr kumimoji="1" lang="en-US" altLang="ja-JP" sz="1400" dirty="0"/>
              <a:t>『</a:t>
            </a:r>
            <a:r>
              <a:rPr kumimoji="1" lang="ja-JP" altLang="en-US" sz="1400" dirty="0"/>
              <a:t>情報の発生と伝達</a:t>
            </a:r>
            <a:r>
              <a:rPr kumimoji="1" lang="en-US" altLang="ja-JP" sz="1400" dirty="0"/>
              <a:t>』</a:t>
            </a:r>
            <a:r>
              <a:rPr kumimoji="1" lang="ja-JP" altLang="en-US" sz="1400" dirty="0"/>
              <a:t>勁草書房</a:t>
            </a:r>
            <a:r>
              <a:rPr kumimoji="1" lang="en-US" altLang="ja-JP" sz="1400" dirty="0"/>
              <a:t>, 1992. p.64 </a:t>
            </a:r>
            <a:r>
              <a:rPr kumimoji="1" lang="ja-JP" altLang="en-US" sz="1400" dirty="0"/>
              <a:t>図</a:t>
            </a:r>
            <a:r>
              <a:rPr kumimoji="1" lang="en-US" altLang="ja-JP" sz="1400" dirty="0"/>
              <a:t>3.3</a:t>
            </a:r>
            <a:endParaRPr kumimoji="1" lang="ja-JP" altLang="en-US" sz="1400" dirty="0"/>
          </a:p>
        </p:txBody>
      </p:sp>
      <p:grpSp>
        <p:nvGrpSpPr>
          <p:cNvPr id="2" name="グループ化 1"/>
          <p:cNvGrpSpPr/>
          <p:nvPr/>
        </p:nvGrpSpPr>
        <p:grpSpPr>
          <a:xfrm>
            <a:off x="568505" y="1458650"/>
            <a:ext cx="8006990" cy="4706654"/>
            <a:chOff x="467544" y="1458650"/>
            <a:chExt cx="8006990" cy="4706654"/>
          </a:xfrm>
        </p:grpSpPr>
        <p:sp>
          <p:nvSpPr>
            <p:cNvPr id="156" name="円弧 155"/>
            <p:cNvSpPr/>
            <p:nvPr/>
          </p:nvSpPr>
          <p:spPr>
            <a:xfrm>
              <a:off x="1837707" y="2207508"/>
              <a:ext cx="5245883" cy="3128619"/>
            </a:xfrm>
            <a:prstGeom prst="arc">
              <a:avLst>
                <a:gd name="adj1" fmla="val 15629465"/>
                <a:gd name="adj2" fmla="val 13359664"/>
              </a:avLst>
            </a:prstGeom>
            <a:ln w="7302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円/楕円 3"/>
            <p:cNvSpPr/>
            <p:nvPr/>
          </p:nvSpPr>
          <p:spPr>
            <a:xfrm>
              <a:off x="2359061" y="2133583"/>
              <a:ext cx="1383218" cy="10176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①</a:t>
              </a:r>
              <a:endParaRPr kumimoji="1" lang="en-US" altLang="ja-JP" dirty="0"/>
            </a:p>
            <a:p>
              <a:pPr algn="ctr"/>
              <a:r>
                <a:rPr kumimoji="1" lang="ja-JP" altLang="en-US" dirty="0"/>
                <a:t>情報の</a:t>
              </a:r>
              <a:endParaRPr kumimoji="1" lang="en-US" altLang="ja-JP" dirty="0"/>
            </a:p>
            <a:p>
              <a:pPr algn="ctr"/>
              <a:r>
                <a:rPr kumimoji="1" lang="ja-JP" altLang="en-US" dirty="0"/>
                <a:t>生産</a:t>
              </a:r>
            </a:p>
          </p:txBody>
        </p:sp>
        <p:sp>
          <p:nvSpPr>
            <p:cNvPr id="42" name="円/楕円 41"/>
            <p:cNvSpPr/>
            <p:nvPr/>
          </p:nvSpPr>
          <p:spPr>
            <a:xfrm>
              <a:off x="3330795" y="1772628"/>
              <a:ext cx="909719" cy="86976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⑩</a:t>
              </a:r>
              <a:endParaRPr kumimoji="1" lang="en-US" altLang="ja-JP" dirty="0"/>
            </a:p>
            <a:p>
              <a:pPr algn="ctr"/>
              <a:r>
                <a:rPr kumimoji="1" lang="ja-JP" altLang="en-US" dirty="0"/>
                <a:t>研究</a:t>
              </a:r>
              <a:endParaRPr kumimoji="1" lang="en-US" altLang="ja-JP" dirty="0"/>
            </a:p>
          </p:txBody>
        </p:sp>
        <p:sp>
          <p:nvSpPr>
            <p:cNvPr id="44" name="円/楕円 43"/>
            <p:cNvSpPr/>
            <p:nvPr/>
          </p:nvSpPr>
          <p:spPr>
            <a:xfrm>
              <a:off x="1380704" y="2935669"/>
              <a:ext cx="1288166" cy="88349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②</a:t>
              </a:r>
              <a:endParaRPr lang="en-US" altLang="ja-JP" dirty="0"/>
            </a:p>
            <a:p>
              <a:pPr algn="ctr"/>
              <a:r>
                <a:rPr lang="ja-JP" altLang="en-US" dirty="0"/>
                <a:t>論文の</a:t>
              </a:r>
              <a:endParaRPr lang="en-US" altLang="ja-JP" dirty="0"/>
            </a:p>
            <a:p>
              <a:pPr algn="ctr"/>
              <a:r>
                <a:rPr lang="ja-JP" altLang="en-US" dirty="0"/>
                <a:t>執筆</a:t>
              </a:r>
              <a:endParaRPr lang="en-US" altLang="ja-JP" dirty="0"/>
            </a:p>
          </p:txBody>
        </p:sp>
        <p:sp>
          <p:nvSpPr>
            <p:cNvPr id="61" name="円/楕円 60"/>
            <p:cNvSpPr/>
            <p:nvPr/>
          </p:nvSpPr>
          <p:spPr>
            <a:xfrm>
              <a:off x="1609601" y="4087797"/>
              <a:ext cx="1321463" cy="10366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③</a:t>
              </a:r>
              <a:endParaRPr lang="en-US" altLang="ja-JP" dirty="0"/>
            </a:p>
            <a:p>
              <a:pPr algn="ctr"/>
              <a:r>
                <a:rPr lang="ja-JP" altLang="en-US" dirty="0"/>
                <a:t>審査・</a:t>
              </a:r>
              <a:endParaRPr lang="en-US" altLang="ja-JP" dirty="0"/>
            </a:p>
            <a:p>
              <a:pPr algn="ctr"/>
              <a:r>
                <a:rPr lang="ja-JP" altLang="en-US" dirty="0"/>
                <a:t>校正</a:t>
              </a:r>
              <a:endParaRPr kumimoji="1" lang="ja-JP" altLang="en-US" dirty="0"/>
            </a:p>
          </p:txBody>
        </p:sp>
        <p:sp>
          <p:nvSpPr>
            <p:cNvPr id="66" name="円/楕円 65"/>
            <p:cNvSpPr/>
            <p:nvPr/>
          </p:nvSpPr>
          <p:spPr>
            <a:xfrm>
              <a:off x="2932762" y="4684687"/>
              <a:ext cx="1269127" cy="99953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④</a:t>
              </a:r>
              <a:endParaRPr kumimoji="1" lang="en-US" altLang="ja-JP" dirty="0"/>
            </a:p>
            <a:p>
              <a:pPr algn="ctr"/>
              <a:r>
                <a:rPr kumimoji="1" lang="ja-JP" altLang="en-US" dirty="0"/>
                <a:t>出版・配布</a:t>
              </a:r>
            </a:p>
          </p:txBody>
        </p:sp>
        <p:sp>
          <p:nvSpPr>
            <p:cNvPr id="69" name="円/楕円 68"/>
            <p:cNvSpPr/>
            <p:nvPr/>
          </p:nvSpPr>
          <p:spPr>
            <a:xfrm>
              <a:off x="4445904" y="4779383"/>
              <a:ext cx="1113503" cy="90483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⑤</a:t>
              </a:r>
              <a:endParaRPr kumimoji="1" lang="en-US" altLang="ja-JP" dirty="0"/>
            </a:p>
            <a:p>
              <a:pPr algn="ctr"/>
              <a:r>
                <a:rPr kumimoji="1" lang="ja-JP" altLang="en-US" dirty="0"/>
                <a:t>収集</a:t>
              </a:r>
            </a:p>
          </p:txBody>
        </p:sp>
        <p:sp>
          <p:nvSpPr>
            <p:cNvPr id="70" name="円/楕円 69"/>
            <p:cNvSpPr/>
            <p:nvPr/>
          </p:nvSpPr>
          <p:spPr>
            <a:xfrm>
              <a:off x="5584263" y="4237759"/>
              <a:ext cx="1407971" cy="10441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⑥</a:t>
              </a:r>
              <a:endParaRPr kumimoji="1" lang="en-US" altLang="ja-JP" dirty="0"/>
            </a:p>
            <a:p>
              <a:pPr algn="ctr"/>
              <a:r>
                <a:rPr kumimoji="1" lang="ja-JP" altLang="en-US" dirty="0"/>
                <a:t>整理・</a:t>
              </a:r>
              <a:endParaRPr kumimoji="1" lang="en-US" altLang="ja-JP" dirty="0"/>
            </a:p>
            <a:p>
              <a:pPr algn="ctr"/>
              <a:r>
                <a:rPr kumimoji="1" lang="ja-JP" altLang="en-US" dirty="0"/>
                <a:t>組織化</a:t>
              </a:r>
            </a:p>
          </p:txBody>
        </p:sp>
        <p:sp>
          <p:nvSpPr>
            <p:cNvPr id="71" name="円/楕円 70"/>
            <p:cNvSpPr/>
            <p:nvPr/>
          </p:nvSpPr>
          <p:spPr>
            <a:xfrm>
              <a:off x="6373997" y="3450011"/>
              <a:ext cx="1042322" cy="79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⑦</a:t>
              </a:r>
              <a:endParaRPr kumimoji="1" lang="en-US" altLang="ja-JP" dirty="0"/>
            </a:p>
            <a:p>
              <a:pPr algn="ctr"/>
              <a:r>
                <a:rPr kumimoji="1" lang="ja-JP" altLang="en-US" dirty="0"/>
                <a:t>探索</a:t>
              </a:r>
            </a:p>
          </p:txBody>
        </p:sp>
        <p:sp>
          <p:nvSpPr>
            <p:cNvPr id="72" name="円/楕円 71"/>
            <p:cNvSpPr/>
            <p:nvPr/>
          </p:nvSpPr>
          <p:spPr>
            <a:xfrm>
              <a:off x="5788138" y="2503621"/>
              <a:ext cx="1185511" cy="93139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⑧</a:t>
              </a:r>
              <a:endParaRPr kumimoji="1" lang="en-US" altLang="ja-JP" dirty="0"/>
            </a:p>
            <a:p>
              <a:pPr algn="ctr"/>
              <a:r>
                <a:rPr kumimoji="1" lang="ja-JP" altLang="en-US" dirty="0"/>
                <a:t>資料入手</a:t>
              </a:r>
            </a:p>
          </p:txBody>
        </p:sp>
        <p:sp>
          <p:nvSpPr>
            <p:cNvPr id="79" name="円/楕円 78"/>
            <p:cNvSpPr/>
            <p:nvPr/>
          </p:nvSpPr>
          <p:spPr>
            <a:xfrm>
              <a:off x="4804540" y="1855549"/>
              <a:ext cx="1086515" cy="8921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⑨</a:t>
              </a:r>
              <a:endParaRPr kumimoji="1" lang="en-US" altLang="ja-JP" dirty="0"/>
            </a:p>
            <a:p>
              <a:pPr algn="ctr"/>
              <a:r>
                <a:rPr kumimoji="1" lang="ja-JP" altLang="en-US" dirty="0"/>
                <a:t>消化</a:t>
              </a:r>
            </a:p>
          </p:txBody>
        </p:sp>
        <p:sp>
          <p:nvSpPr>
            <p:cNvPr id="146" name="テキスト ボックス 145"/>
            <p:cNvSpPr txBox="1"/>
            <p:nvPr/>
          </p:nvSpPr>
          <p:spPr>
            <a:xfrm>
              <a:off x="467544" y="5358359"/>
              <a:ext cx="2201326" cy="461665"/>
            </a:xfrm>
            <a:prstGeom prst="rect">
              <a:avLst/>
            </a:prstGeom>
            <a:noFill/>
          </p:spPr>
          <p:txBody>
            <a:bodyPr wrap="square" rtlCol="0">
              <a:spAutoFit/>
            </a:bodyPr>
            <a:lstStyle/>
            <a:p>
              <a:r>
                <a:rPr kumimoji="1" lang="ja-JP" altLang="en-US" sz="2400" dirty="0">
                  <a:solidFill>
                    <a:srgbClr val="FF0000"/>
                  </a:solidFill>
                </a:rPr>
                <a:t>出版者</a:t>
              </a:r>
              <a:r>
                <a:rPr kumimoji="1" lang="ja-JP" altLang="en-US" sz="2400" dirty="0"/>
                <a:t>の役割</a:t>
              </a:r>
            </a:p>
          </p:txBody>
        </p:sp>
        <p:sp>
          <p:nvSpPr>
            <p:cNvPr id="148" name="テキスト ボックス 147"/>
            <p:cNvSpPr txBox="1"/>
            <p:nvPr/>
          </p:nvSpPr>
          <p:spPr>
            <a:xfrm>
              <a:off x="6288248" y="5507264"/>
              <a:ext cx="2107342" cy="461665"/>
            </a:xfrm>
            <a:prstGeom prst="rect">
              <a:avLst/>
            </a:prstGeom>
            <a:noFill/>
          </p:spPr>
          <p:txBody>
            <a:bodyPr wrap="square" rtlCol="0">
              <a:spAutoFit/>
            </a:bodyPr>
            <a:lstStyle/>
            <a:p>
              <a:r>
                <a:rPr kumimoji="1" lang="ja-JP" altLang="en-US" sz="2400" dirty="0">
                  <a:solidFill>
                    <a:srgbClr val="FF0000"/>
                  </a:solidFill>
                </a:rPr>
                <a:t>図書館</a:t>
              </a:r>
              <a:r>
                <a:rPr kumimoji="1" lang="ja-JP" altLang="en-US" sz="2400" dirty="0"/>
                <a:t>の役割</a:t>
              </a:r>
            </a:p>
          </p:txBody>
        </p:sp>
        <p:sp>
          <p:nvSpPr>
            <p:cNvPr id="152" name="テキスト ボックス 151"/>
            <p:cNvSpPr txBox="1"/>
            <p:nvPr/>
          </p:nvSpPr>
          <p:spPr>
            <a:xfrm>
              <a:off x="467544" y="1846257"/>
              <a:ext cx="1802788" cy="461665"/>
            </a:xfrm>
            <a:prstGeom prst="rect">
              <a:avLst/>
            </a:prstGeom>
            <a:noFill/>
          </p:spPr>
          <p:txBody>
            <a:bodyPr wrap="square" rtlCol="0">
              <a:spAutoFit/>
            </a:bodyPr>
            <a:lstStyle/>
            <a:p>
              <a:r>
                <a:rPr lang="ja-JP" altLang="en-US" sz="2400" dirty="0">
                  <a:solidFill>
                    <a:srgbClr val="FF0000"/>
                  </a:solidFill>
                </a:rPr>
                <a:t>著者</a:t>
              </a:r>
              <a:r>
                <a:rPr kumimoji="1" lang="ja-JP" altLang="en-US" sz="2400" dirty="0"/>
                <a:t>の役割</a:t>
              </a:r>
            </a:p>
          </p:txBody>
        </p:sp>
        <p:sp>
          <p:nvSpPr>
            <p:cNvPr id="154" name="テキスト ボックス 153"/>
            <p:cNvSpPr txBox="1"/>
            <p:nvPr/>
          </p:nvSpPr>
          <p:spPr>
            <a:xfrm>
              <a:off x="6209304" y="1639525"/>
              <a:ext cx="2265230" cy="461665"/>
            </a:xfrm>
            <a:prstGeom prst="rect">
              <a:avLst/>
            </a:prstGeom>
            <a:noFill/>
          </p:spPr>
          <p:txBody>
            <a:bodyPr wrap="square" rtlCol="0">
              <a:spAutoFit/>
            </a:bodyPr>
            <a:lstStyle/>
            <a:p>
              <a:r>
                <a:rPr lang="ja-JP" altLang="en-US" sz="2400" dirty="0">
                  <a:solidFill>
                    <a:srgbClr val="FF0000"/>
                  </a:solidFill>
                </a:rPr>
                <a:t>利用者</a:t>
              </a:r>
              <a:r>
                <a:rPr kumimoji="1" lang="ja-JP" altLang="en-US" sz="2400" dirty="0"/>
                <a:t>の役割</a:t>
              </a:r>
            </a:p>
          </p:txBody>
        </p:sp>
        <p:sp>
          <p:nvSpPr>
            <p:cNvPr id="29" name="円弧 28"/>
            <p:cNvSpPr/>
            <p:nvPr/>
          </p:nvSpPr>
          <p:spPr>
            <a:xfrm>
              <a:off x="1249801" y="1458650"/>
              <a:ext cx="6866466" cy="4706654"/>
            </a:xfrm>
            <a:prstGeom prst="arc">
              <a:avLst>
                <a:gd name="adj1" fmla="val 10411950"/>
                <a:gd name="adj2" fmla="val 15312775"/>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円弧 29"/>
            <p:cNvSpPr/>
            <p:nvPr/>
          </p:nvSpPr>
          <p:spPr>
            <a:xfrm>
              <a:off x="1035737" y="1738200"/>
              <a:ext cx="7126592" cy="4130687"/>
            </a:xfrm>
            <a:prstGeom prst="arc">
              <a:avLst>
                <a:gd name="adj1" fmla="val 6140277"/>
                <a:gd name="adj2" fmla="val 10672549"/>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円弧 30"/>
            <p:cNvSpPr/>
            <p:nvPr/>
          </p:nvSpPr>
          <p:spPr>
            <a:xfrm>
              <a:off x="1200704" y="1800868"/>
              <a:ext cx="6306617" cy="4220420"/>
            </a:xfrm>
            <a:prstGeom prst="arc">
              <a:avLst>
                <a:gd name="adj1" fmla="val 20272032"/>
                <a:gd name="adj2" fmla="val 6459136"/>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円弧 31"/>
            <p:cNvSpPr/>
            <p:nvPr/>
          </p:nvSpPr>
          <p:spPr>
            <a:xfrm>
              <a:off x="922503" y="1639525"/>
              <a:ext cx="6807778" cy="4342046"/>
            </a:xfrm>
            <a:prstGeom prst="arc">
              <a:avLst>
                <a:gd name="adj1" fmla="val 14703463"/>
                <a:gd name="adj2" fmla="val 154817"/>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3" name="テキスト ボックス 2"/>
          <p:cNvSpPr txBox="1"/>
          <p:nvPr/>
        </p:nvSpPr>
        <p:spPr>
          <a:xfrm>
            <a:off x="5248593" y="978197"/>
            <a:ext cx="3871916" cy="646331"/>
          </a:xfrm>
          <a:prstGeom prst="rect">
            <a:avLst/>
          </a:prstGeom>
          <a:noFill/>
        </p:spPr>
        <p:txBody>
          <a:bodyPr wrap="square" rtlCol="0">
            <a:spAutoFit/>
          </a:bodyPr>
          <a:lstStyle/>
          <a:p>
            <a:r>
              <a:rPr kumimoji="1" lang="ja-JP" altLang="en-US" dirty="0"/>
              <a:t>フォーマルコミュニケーション</a:t>
            </a:r>
            <a:endParaRPr kumimoji="1" lang="en-US" altLang="ja-JP" dirty="0"/>
          </a:p>
          <a:p>
            <a:r>
              <a:rPr kumimoji="1" lang="ja-JP" altLang="en-US" dirty="0"/>
              <a:t>（⇔インフォーマルコミュニケーション）</a:t>
            </a:r>
            <a:endParaRPr kumimoji="1" lang="en-US" altLang="ja-JP" dirty="0"/>
          </a:p>
        </p:txBody>
      </p:sp>
      <p:sp>
        <p:nvSpPr>
          <p:cNvPr id="25" name="テキスト ボックス 24"/>
          <p:cNvSpPr txBox="1"/>
          <p:nvPr/>
        </p:nvSpPr>
        <p:spPr>
          <a:xfrm>
            <a:off x="3080291" y="3552507"/>
            <a:ext cx="2962635" cy="646331"/>
          </a:xfrm>
          <a:prstGeom prst="rect">
            <a:avLst/>
          </a:prstGeom>
          <a:noFill/>
        </p:spPr>
        <p:txBody>
          <a:bodyPr wrap="square" rtlCol="0">
            <a:spAutoFit/>
          </a:bodyPr>
          <a:lstStyle/>
          <a:p>
            <a:pPr algn="ctr"/>
            <a:r>
              <a:rPr kumimoji="1" lang="ja-JP" altLang="en-US" b="1" dirty="0">
                <a:solidFill>
                  <a:srgbClr val="FF0000"/>
                </a:solidFill>
              </a:rPr>
              <a:t>学術雑誌に掲載される論文</a:t>
            </a:r>
            <a:endParaRPr kumimoji="1" lang="en-US" altLang="ja-JP" b="1" dirty="0">
              <a:solidFill>
                <a:srgbClr val="FF0000"/>
              </a:solidFill>
            </a:endParaRPr>
          </a:p>
          <a:p>
            <a:pPr algn="ctr"/>
            <a:r>
              <a:rPr lang="ja-JP" altLang="en-US" b="1" dirty="0">
                <a:solidFill>
                  <a:srgbClr val="FF0000"/>
                </a:solidFill>
              </a:rPr>
              <a:t>＝学術論文の場合</a:t>
            </a:r>
            <a:endParaRPr kumimoji="1" lang="en-US" altLang="ja-JP" b="1" dirty="0">
              <a:solidFill>
                <a:srgbClr val="FF0000"/>
              </a:solidFill>
            </a:endParaRPr>
          </a:p>
        </p:txBody>
      </p:sp>
    </p:spTree>
    <p:extLst>
      <p:ext uri="{BB962C8B-B14F-4D97-AF65-F5344CB8AC3E}">
        <p14:creationId xmlns:p14="http://schemas.microsoft.com/office/powerpoint/2010/main" val="268122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6474" y="213595"/>
            <a:ext cx="6589713" cy="708025"/>
          </a:xfrm>
        </p:spPr>
        <p:txBody>
          <a:bodyPr>
            <a:normAutofit/>
          </a:bodyPr>
          <a:lstStyle/>
          <a:p>
            <a:r>
              <a:rPr kumimoji="1" lang="ja-JP" altLang="en-US" sz="4400" dirty="0"/>
              <a:t>情報メディア（媒体）の選択</a:t>
            </a:r>
          </a:p>
        </p:txBody>
      </p:sp>
      <p:sp>
        <p:nvSpPr>
          <p:cNvPr id="8" name="正方形/長方形 7"/>
          <p:cNvSpPr/>
          <p:nvPr/>
        </p:nvSpPr>
        <p:spPr>
          <a:xfrm>
            <a:off x="1433548" y="3904019"/>
            <a:ext cx="1394479" cy="59219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0000"/>
                </a:solidFill>
              </a:rPr>
              <a:t>学術論文・雑誌記事</a:t>
            </a:r>
            <a:endParaRPr kumimoji="1" lang="en-US" altLang="ja-JP" dirty="0">
              <a:solidFill>
                <a:srgbClr val="FF0000"/>
              </a:solidFill>
            </a:endParaRPr>
          </a:p>
        </p:txBody>
      </p:sp>
      <p:sp>
        <p:nvSpPr>
          <p:cNvPr id="9" name="正方形/長方形 8"/>
          <p:cNvSpPr/>
          <p:nvPr/>
        </p:nvSpPr>
        <p:spPr>
          <a:xfrm>
            <a:off x="3417255" y="3917256"/>
            <a:ext cx="1321570" cy="5657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0000"/>
                </a:solidFill>
              </a:rPr>
              <a:t>専門図書</a:t>
            </a:r>
            <a:endParaRPr lang="en-US" altLang="ja-JP" sz="1400" dirty="0">
              <a:solidFill>
                <a:srgbClr val="FF0000"/>
              </a:solidFill>
            </a:endParaRPr>
          </a:p>
        </p:txBody>
      </p:sp>
      <p:sp>
        <p:nvSpPr>
          <p:cNvPr id="10" name="正方形/長方形 9"/>
          <p:cNvSpPr/>
          <p:nvPr/>
        </p:nvSpPr>
        <p:spPr>
          <a:xfrm>
            <a:off x="5184902" y="3917256"/>
            <a:ext cx="1187299" cy="5657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0000"/>
                </a:solidFill>
              </a:rPr>
              <a:t>専門事典</a:t>
            </a:r>
            <a:endParaRPr kumimoji="1" lang="ja-JP" altLang="en-US" sz="1400" dirty="0">
              <a:solidFill>
                <a:srgbClr val="FF0000"/>
              </a:solidFill>
            </a:endParaRPr>
          </a:p>
        </p:txBody>
      </p:sp>
      <p:sp>
        <p:nvSpPr>
          <p:cNvPr id="11" name="正方形/長方形 10"/>
          <p:cNvSpPr/>
          <p:nvPr/>
        </p:nvSpPr>
        <p:spPr>
          <a:xfrm>
            <a:off x="7354952" y="3917256"/>
            <a:ext cx="1204219" cy="5657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solidFill>
                  <a:srgbClr val="FF0000"/>
                </a:solidFill>
              </a:rPr>
              <a:t>百科事典</a:t>
            </a:r>
            <a:endParaRPr lang="en-US" altLang="ja-JP" dirty="0">
              <a:solidFill>
                <a:srgbClr val="FF0000"/>
              </a:solidFill>
            </a:endParaRPr>
          </a:p>
        </p:txBody>
      </p:sp>
      <p:sp>
        <p:nvSpPr>
          <p:cNvPr id="12" name="正方形/長方形 11"/>
          <p:cNvSpPr/>
          <p:nvPr/>
        </p:nvSpPr>
        <p:spPr>
          <a:xfrm>
            <a:off x="1374252" y="2917531"/>
            <a:ext cx="2014280" cy="60041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6600"/>
                </a:solidFill>
              </a:rPr>
              <a:t>雑誌記事索引</a:t>
            </a:r>
            <a:endParaRPr kumimoji="1" lang="en-US" altLang="ja-JP" dirty="0">
              <a:solidFill>
                <a:srgbClr val="FF6600"/>
              </a:solidFill>
            </a:endParaRPr>
          </a:p>
          <a:p>
            <a:pPr algn="ctr"/>
            <a:r>
              <a:rPr kumimoji="1" lang="ja-JP" altLang="en-US" sz="1400" dirty="0">
                <a:solidFill>
                  <a:srgbClr val="FF6600"/>
                </a:solidFill>
              </a:rPr>
              <a:t>（レファレンス資料）</a:t>
            </a:r>
            <a:endParaRPr kumimoji="1" lang="en-US" altLang="ja-JP" sz="1400" dirty="0">
              <a:solidFill>
                <a:srgbClr val="FF6600"/>
              </a:solidFill>
            </a:endParaRPr>
          </a:p>
        </p:txBody>
      </p:sp>
      <p:sp>
        <p:nvSpPr>
          <p:cNvPr id="25" name="正方形/長方形 24"/>
          <p:cNvSpPr/>
          <p:nvPr/>
        </p:nvSpPr>
        <p:spPr>
          <a:xfrm>
            <a:off x="3453945" y="2903002"/>
            <a:ext cx="2144109" cy="614939"/>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rgbClr val="FF6600"/>
                </a:solidFill>
              </a:rPr>
              <a:t>書誌・索引・目録</a:t>
            </a:r>
            <a:endParaRPr kumimoji="1" lang="en-US" altLang="ja-JP" dirty="0">
              <a:solidFill>
                <a:srgbClr val="FF6600"/>
              </a:solidFill>
            </a:endParaRPr>
          </a:p>
          <a:p>
            <a:pPr algn="ctr"/>
            <a:r>
              <a:rPr lang="ja-JP" altLang="en-US" sz="1400" dirty="0">
                <a:solidFill>
                  <a:srgbClr val="FF6600"/>
                </a:solidFill>
              </a:rPr>
              <a:t>（レファレンス資料）</a:t>
            </a:r>
            <a:endParaRPr kumimoji="1" lang="en-US" altLang="ja-JP" sz="1400" dirty="0">
              <a:solidFill>
                <a:srgbClr val="FF6600"/>
              </a:solidFill>
            </a:endParaRPr>
          </a:p>
        </p:txBody>
      </p:sp>
      <p:sp>
        <p:nvSpPr>
          <p:cNvPr id="34" name="テキスト ボックス 33"/>
          <p:cNvSpPr txBox="1"/>
          <p:nvPr/>
        </p:nvSpPr>
        <p:spPr>
          <a:xfrm>
            <a:off x="1488443" y="4480083"/>
            <a:ext cx="1254442" cy="307777"/>
          </a:xfrm>
          <a:prstGeom prst="rect">
            <a:avLst/>
          </a:prstGeom>
          <a:noFill/>
          <a:ln>
            <a:noFill/>
          </a:ln>
        </p:spPr>
        <p:txBody>
          <a:bodyPr wrap="square" rtlCol="0">
            <a:spAutoFit/>
          </a:bodyPr>
          <a:lstStyle/>
          <a:p>
            <a:pPr algn="ctr"/>
            <a:r>
              <a:rPr lang="ja-JP" altLang="en-US" sz="1400" dirty="0"/>
              <a:t>（一次資料）</a:t>
            </a:r>
          </a:p>
        </p:txBody>
      </p:sp>
      <p:cxnSp>
        <p:nvCxnSpPr>
          <p:cNvPr id="45" name="直線矢印コネクタ 44"/>
          <p:cNvCxnSpPr>
            <a:stCxn id="8" idx="3"/>
            <a:endCxn id="9" idx="1"/>
          </p:cNvCxnSpPr>
          <p:nvPr/>
        </p:nvCxnSpPr>
        <p:spPr>
          <a:xfrm>
            <a:off x="2828027" y="4200114"/>
            <a:ext cx="58922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stCxn id="9" idx="3"/>
            <a:endCxn id="10" idx="1"/>
          </p:cNvCxnSpPr>
          <p:nvPr/>
        </p:nvCxnSpPr>
        <p:spPr>
          <a:xfrm>
            <a:off x="4738825" y="4200114"/>
            <a:ext cx="446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10" idx="3"/>
            <a:endCxn id="11" idx="1"/>
          </p:cNvCxnSpPr>
          <p:nvPr/>
        </p:nvCxnSpPr>
        <p:spPr>
          <a:xfrm>
            <a:off x="6372201" y="4200114"/>
            <a:ext cx="98275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V="1">
            <a:off x="2381392" y="3517941"/>
            <a:ext cx="0" cy="386078"/>
          </a:xfrm>
          <a:prstGeom prst="straightConnector1">
            <a:avLst/>
          </a:prstGeom>
          <a:ln w="5715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p:nvPr/>
        </p:nvCxnSpPr>
        <p:spPr>
          <a:xfrm flipV="1">
            <a:off x="4233911" y="3517941"/>
            <a:ext cx="0" cy="399315"/>
          </a:xfrm>
          <a:prstGeom prst="straightConnector1">
            <a:avLst/>
          </a:prstGeom>
          <a:ln w="57150">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p:cNvCxnSpPr/>
          <p:nvPr/>
        </p:nvCxnSpPr>
        <p:spPr>
          <a:xfrm flipV="1">
            <a:off x="3059832" y="2104415"/>
            <a:ext cx="0" cy="798589"/>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p:nvPr/>
        </p:nvCxnSpPr>
        <p:spPr>
          <a:xfrm flipH="1" flipV="1">
            <a:off x="3851920" y="2104415"/>
            <a:ext cx="1" cy="798588"/>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flipV="1">
            <a:off x="5868144" y="2104415"/>
            <a:ext cx="0" cy="1812841"/>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11" idx="0"/>
            <a:endCxn id="17" idx="2"/>
          </p:cNvCxnSpPr>
          <p:nvPr/>
        </p:nvCxnSpPr>
        <p:spPr>
          <a:xfrm flipV="1">
            <a:off x="7957062" y="2104415"/>
            <a:ext cx="0" cy="1812841"/>
          </a:xfrm>
          <a:prstGeom prst="straightConnector1">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4" name="テキスト ボックス 193"/>
          <p:cNvSpPr txBox="1"/>
          <p:nvPr/>
        </p:nvSpPr>
        <p:spPr>
          <a:xfrm>
            <a:off x="4757347" y="4460338"/>
            <a:ext cx="2043500" cy="307777"/>
          </a:xfrm>
          <a:prstGeom prst="rect">
            <a:avLst/>
          </a:prstGeom>
          <a:noFill/>
          <a:ln>
            <a:noFill/>
          </a:ln>
        </p:spPr>
        <p:txBody>
          <a:bodyPr wrap="square" rtlCol="0">
            <a:spAutoFit/>
          </a:bodyPr>
          <a:lstStyle/>
          <a:p>
            <a:pPr algn="ctr"/>
            <a:r>
              <a:rPr lang="ja-JP" altLang="en-US" sz="1400" dirty="0"/>
              <a:t>（レファレンス資料）</a:t>
            </a:r>
          </a:p>
        </p:txBody>
      </p:sp>
      <p:sp>
        <p:nvSpPr>
          <p:cNvPr id="195" name="テキスト ボックス 194"/>
          <p:cNvSpPr txBox="1"/>
          <p:nvPr/>
        </p:nvSpPr>
        <p:spPr>
          <a:xfrm>
            <a:off x="6910883" y="4460338"/>
            <a:ext cx="1981597" cy="307777"/>
          </a:xfrm>
          <a:prstGeom prst="rect">
            <a:avLst/>
          </a:prstGeom>
          <a:noFill/>
          <a:ln>
            <a:noFill/>
          </a:ln>
        </p:spPr>
        <p:txBody>
          <a:bodyPr wrap="square" rtlCol="0">
            <a:spAutoFit/>
          </a:bodyPr>
          <a:lstStyle/>
          <a:p>
            <a:pPr algn="ctr"/>
            <a:r>
              <a:rPr lang="ja-JP" altLang="en-US" sz="1400" dirty="0"/>
              <a:t>（レファレンス資料）</a:t>
            </a:r>
          </a:p>
        </p:txBody>
      </p:sp>
      <p:sp>
        <p:nvSpPr>
          <p:cNvPr id="198" name="テキスト ボックス 197"/>
          <p:cNvSpPr txBox="1"/>
          <p:nvPr/>
        </p:nvSpPr>
        <p:spPr>
          <a:xfrm>
            <a:off x="3461574" y="4480083"/>
            <a:ext cx="1254442" cy="307777"/>
          </a:xfrm>
          <a:prstGeom prst="rect">
            <a:avLst/>
          </a:prstGeom>
          <a:noFill/>
          <a:ln>
            <a:noFill/>
          </a:ln>
        </p:spPr>
        <p:txBody>
          <a:bodyPr wrap="square" rtlCol="0">
            <a:spAutoFit/>
          </a:bodyPr>
          <a:lstStyle/>
          <a:p>
            <a:pPr algn="ctr"/>
            <a:r>
              <a:rPr lang="ja-JP" altLang="en-US" sz="1400" dirty="0"/>
              <a:t>（一次資料）</a:t>
            </a:r>
          </a:p>
        </p:txBody>
      </p:sp>
      <p:grpSp>
        <p:nvGrpSpPr>
          <p:cNvPr id="4" name="グループ化 3"/>
          <p:cNvGrpSpPr/>
          <p:nvPr/>
        </p:nvGrpSpPr>
        <p:grpSpPr>
          <a:xfrm>
            <a:off x="395536" y="1032822"/>
            <a:ext cx="8496944" cy="1316058"/>
            <a:chOff x="395536" y="1268760"/>
            <a:chExt cx="8496944" cy="1316058"/>
          </a:xfrm>
        </p:grpSpPr>
        <p:sp>
          <p:nvSpPr>
            <p:cNvPr id="14" name="正方形/長方形 13"/>
            <p:cNvSpPr/>
            <p:nvPr/>
          </p:nvSpPr>
          <p:spPr>
            <a:xfrm>
              <a:off x="617717" y="1748163"/>
              <a:ext cx="1513071" cy="592190"/>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問題の解決</a:t>
              </a:r>
            </a:p>
          </p:txBody>
        </p:sp>
        <p:sp>
          <p:nvSpPr>
            <p:cNvPr id="15" name="正方形/長方形 14"/>
            <p:cNvSpPr/>
            <p:nvPr/>
          </p:nvSpPr>
          <p:spPr>
            <a:xfrm>
              <a:off x="2742885" y="1748163"/>
              <a:ext cx="1422121" cy="592190"/>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情報の収集</a:t>
              </a:r>
            </a:p>
          </p:txBody>
        </p:sp>
        <p:sp>
          <p:nvSpPr>
            <p:cNvPr id="16" name="正方形/長方形 15"/>
            <p:cNvSpPr/>
            <p:nvPr/>
          </p:nvSpPr>
          <p:spPr>
            <a:xfrm>
              <a:off x="4757347" y="1748163"/>
              <a:ext cx="1614854" cy="592190"/>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問題の焦点化</a:t>
              </a:r>
            </a:p>
          </p:txBody>
        </p:sp>
        <p:sp>
          <p:nvSpPr>
            <p:cNvPr id="17" name="正方形/長方形 16"/>
            <p:cNvSpPr/>
            <p:nvPr/>
          </p:nvSpPr>
          <p:spPr>
            <a:xfrm>
              <a:off x="7229494" y="1748163"/>
              <a:ext cx="1455136" cy="592190"/>
            </a:xfrm>
            <a:prstGeom prst="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問題の設定</a:t>
              </a:r>
            </a:p>
          </p:txBody>
        </p:sp>
        <p:cxnSp>
          <p:nvCxnSpPr>
            <p:cNvPr id="50" name="直線矢印コネクタ 49"/>
            <p:cNvCxnSpPr>
              <a:stCxn id="17" idx="1"/>
              <a:endCxn id="16" idx="3"/>
            </p:cNvCxnSpPr>
            <p:nvPr/>
          </p:nvCxnSpPr>
          <p:spPr>
            <a:xfrm flipH="1">
              <a:off x="6372201" y="2044258"/>
              <a:ext cx="857293"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16" idx="1"/>
              <a:endCxn id="15" idx="3"/>
            </p:cNvCxnSpPr>
            <p:nvPr/>
          </p:nvCxnSpPr>
          <p:spPr>
            <a:xfrm flipH="1">
              <a:off x="4165006" y="2044258"/>
              <a:ext cx="592341"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15" idx="1"/>
              <a:endCxn id="14" idx="3"/>
            </p:cNvCxnSpPr>
            <p:nvPr/>
          </p:nvCxnSpPr>
          <p:spPr>
            <a:xfrm flipH="1">
              <a:off x="2130788" y="2044258"/>
              <a:ext cx="61209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5779097" y="1378831"/>
              <a:ext cx="2969368" cy="369332"/>
            </a:xfrm>
            <a:prstGeom prst="rect">
              <a:avLst/>
            </a:prstGeom>
            <a:noFill/>
            <a:ln>
              <a:solidFill>
                <a:schemeClr val="accent2"/>
              </a:solidFill>
            </a:ln>
          </p:spPr>
          <p:txBody>
            <a:bodyPr wrap="square" rtlCol="0">
              <a:spAutoFit/>
            </a:bodyPr>
            <a:lstStyle/>
            <a:p>
              <a:r>
                <a:rPr kumimoji="1" lang="ja-JP" altLang="en-US" b="1" dirty="0"/>
                <a:t>＜利用者の問題解決過程＞</a:t>
              </a:r>
              <a:endParaRPr kumimoji="1" lang="en-US" altLang="ja-JP" b="1" dirty="0"/>
            </a:p>
          </p:txBody>
        </p:sp>
        <p:sp>
          <p:nvSpPr>
            <p:cNvPr id="201" name="正方形/長方形 200"/>
            <p:cNvSpPr/>
            <p:nvPr/>
          </p:nvSpPr>
          <p:spPr>
            <a:xfrm>
              <a:off x="395536" y="1268760"/>
              <a:ext cx="8496944" cy="1316058"/>
            </a:xfrm>
            <a:prstGeom prst="rect">
              <a:avLst/>
            </a:prstGeom>
            <a:noFill/>
            <a:ln w="57150">
              <a:solidFill>
                <a:schemeClr val="accent2"/>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sp>
        <p:nvSpPr>
          <p:cNvPr id="204" name="テキスト ボックス 203"/>
          <p:cNvSpPr txBox="1"/>
          <p:nvPr/>
        </p:nvSpPr>
        <p:spPr>
          <a:xfrm>
            <a:off x="452846" y="4787860"/>
            <a:ext cx="2935686" cy="369332"/>
          </a:xfrm>
          <a:prstGeom prst="rect">
            <a:avLst/>
          </a:prstGeom>
          <a:noFill/>
        </p:spPr>
        <p:txBody>
          <a:bodyPr wrap="square" rtlCol="0">
            <a:spAutoFit/>
          </a:bodyPr>
          <a:lstStyle/>
          <a:p>
            <a:r>
              <a:rPr kumimoji="1" lang="ja-JP" altLang="en-US" b="1" dirty="0"/>
              <a:t>＜情報メディア生産過程＞</a:t>
            </a:r>
            <a:endParaRPr kumimoji="1" lang="en-US" altLang="ja-JP" b="1" dirty="0"/>
          </a:p>
        </p:txBody>
      </p:sp>
      <p:cxnSp>
        <p:nvCxnSpPr>
          <p:cNvPr id="205" name="直線矢印コネクタ 204"/>
          <p:cNvCxnSpPr/>
          <p:nvPr/>
        </p:nvCxnSpPr>
        <p:spPr>
          <a:xfrm>
            <a:off x="3203848" y="5013176"/>
            <a:ext cx="548078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rot="-60000" flipV="1">
            <a:off x="1005020" y="2804946"/>
            <a:ext cx="30044" cy="1923942"/>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10" name="テキスト ボックス 209"/>
          <p:cNvSpPr txBox="1"/>
          <p:nvPr/>
        </p:nvSpPr>
        <p:spPr>
          <a:xfrm>
            <a:off x="4537573" y="4762019"/>
            <a:ext cx="2726208" cy="276999"/>
          </a:xfrm>
          <a:prstGeom prst="rect">
            <a:avLst/>
          </a:prstGeom>
          <a:noFill/>
          <a:ln w="12700">
            <a:noFill/>
          </a:ln>
        </p:spPr>
        <p:txBody>
          <a:bodyPr wrap="square" rtlCol="0">
            <a:spAutoFit/>
          </a:bodyPr>
          <a:lstStyle/>
          <a:p>
            <a:r>
              <a:rPr kumimoji="1" lang="ja-JP" altLang="en-US" sz="1200" dirty="0"/>
              <a:t>専門的な情報が圧縮されて一般化する。</a:t>
            </a:r>
            <a:endParaRPr kumimoji="1" lang="en-US" altLang="ja-JP" sz="1200" dirty="0"/>
          </a:p>
        </p:txBody>
      </p:sp>
      <p:sp>
        <p:nvSpPr>
          <p:cNvPr id="216" name="正方形/長方形 215"/>
          <p:cNvSpPr/>
          <p:nvPr/>
        </p:nvSpPr>
        <p:spPr>
          <a:xfrm>
            <a:off x="395536" y="2604715"/>
            <a:ext cx="8496944" cy="2552477"/>
          </a:xfrm>
          <a:prstGeom prst="rect">
            <a:avLst/>
          </a:prstGeom>
          <a:noFill/>
          <a:ln w="57150">
            <a:solidFill>
              <a:schemeClr val="accent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326005" y="5274904"/>
            <a:ext cx="8636006" cy="954107"/>
          </a:xfrm>
          <a:prstGeom prst="rect">
            <a:avLst/>
          </a:prstGeom>
          <a:solidFill>
            <a:schemeClr val="bg1"/>
          </a:solidFill>
          <a:ln w="38100">
            <a:solidFill>
              <a:schemeClr val="accent2"/>
            </a:solidFill>
            <a:prstDash val="solid"/>
          </a:ln>
        </p:spPr>
        <p:txBody>
          <a:bodyPr wrap="square" rtlCol="0">
            <a:spAutoFit/>
          </a:bodyPr>
          <a:lstStyle/>
          <a:p>
            <a:r>
              <a:rPr kumimoji="1" lang="en-US" altLang="ja-JP" sz="1400" dirty="0"/>
              <a:t>【</a:t>
            </a:r>
            <a:r>
              <a:rPr lang="en-US" altLang="ja-JP" sz="1400" dirty="0"/>
              <a:t>MEMO】</a:t>
            </a:r>
          </a:p>
          <a:p>
            <a:r>
              <a:rPr lang="ja-JP" altLang="en-US" sz="1400" dirty="0"/>
              <a:t>「</a:t>
            </a:r>
            <a:r>
              <a:rPr kumimoji="1" lang="ja-JP" altLang="en-US" sz="1400" dirty="0"/>
              <a:t>書誌」：</a:t>
            </a:r>
            <a:r>
              <a:rPr lang="ja-JP" altLang="en-US" sz="1400" dirty="0"/>
              <a:t>メディアの</a:t>
            </a:r>
            <a:r>
              <a:rPr lang="en-US" altLang="ja-JP" sz="1400" dirty="0"/>
              <a:t>1</a:t>
            </a:r>
            <a:r>
              <a:rPr lang="ja-JP" altLang="en-US" sz="1400" dirty="0"/>
              <a:t>点</a:t>
            </a:r>
            <a:r>
              <a:rPr lang="en-US" altLang="ja-JP" sz="1400" dirty="0"/>
              <a:t>1</a:t>
            </a:r>
            <a:r>
              <a:rPr lang="ja-JP" altLang="en-US" sz="1400" dirty="0"/>
              <a:t>点についてタイトル等を一定の規則に基いて記述し、検索しやすいように並べたリスト。</a:t>
            </a:r>
            <a:endParaRPr lang="en-US" altLang="ja-JP" sz="1400" dirty="0"/>
          </a:p>
          <a:p>
            <a:r>
              <a:rPr lang="ja-JP" altLang="en-US" sz="1400" dirty="0"/>
              <a:t>「索引」：雑誌や図書の中の特定部分に容易にアクセスできるように、見出し語を一定の規則で並べたもの。</a:t>
            </a:r>
            <a:endParaRPr lang="en-US" altLang="ja-JP" sz="1400" dirty="0"/>
          </a:p>
          <a:p>
            <a:r>
              <a:rPr lang="ja-JP" altLang="en-US" sz="1400" dirty="0"/>
              <a:t>「目録」：ある図書館や機関で持っているメディアのリスト。</a:t>
            </a:r>
            <a:endParaRPr kumimoji="1" lang="ja-JP" altLang="en-US" sz="1400" dirty="0"/>
          </a:p>
        </p:txBody>
      </p:sp>
      <p:sp>
        <p:nvSpPr>
          <p:cNvPr id="5" name="テキスト ボックス 4"/>
          <p:cNvSpPr txBox="1"/>
          <p:nvPr/>
        </p:nvSpPr>
        <p:spPr>
          <a:xfrm>
            <a:off x="612719" y="2734939"/>
            <a:ext cx="369332" cy="2063956"/>
          </a:xfrm>
          <a:prstGeom prst="rect">
            <a:avLst/>
          </a:prstGeom>
          <a:noFill/>
        </p:spPr>
        <p:txBody>
          <a:bodyPr vert="eaVert" wrap="square" rtlCol="0">
            <a:spAutoFit/>
          </a:bodyPr>
          <a:lstStyle/>
          <a:p>
            <a:r>
              <a:rPr kumimoji="1" lang="ja-JP" altLang="en-US" sz="1200" dirty="0"/>
              <a:t>検索用の代替物が作成される。</a:t>
            </a:r>
          </a:p>
        </p:txBody>
      </p:sp>
      <p:sp>
        <p:nvSpPr>
          <p:cNvPr id="41" name="テキスト ボックス 40"/>
          <p:cNvSpPr txBox="1"/>
          <p:nvPr/>
        </p:nvSpPr>
        <p:spPr>
          <a:xfrm flipH="1">
            <a:off x="447266" y="6368793"/>
            <a:ext cx="7802392" cy="523220"/>
          </a:xfrm>
          <a:prstGeom prst="rect">
            <a:avLst/>
          </a:prstGeom>
          <a:noFill/>
        </p:spPr>
        <p:txBody>
          <a:bodyPr wrap="square" rtlCol="0">
            <a:spAutoFit/>
          </a:bodyPr>
          <a:lstStyle/>
          <a:p>
            <a:r>
              <a:rPr kumimoji="1" lang="ja-JP" altLang="en-US" sz="1400" dirty="0"/>
              <a:t>この図は次の図を基に作成しています。“利用者の問題解決過程における情報源の選択と評価”日本図書館情報学会研究委員会</a:t>
            </a:r>
            <a:r>
              <a:rPr kumimoji="1" lang="en-US" altLang="ja-JP" sz="1400" dirty="0"/>
              <a:t>『</a:t>
            </a:r>
            <a:r>
              <a:rPr kumimoji="1" lang="ja-JP" altLang="en-US" sz="1400" dirty="0"/>
              <a:t>情報の評価とコレクション形成</a:t>
            </a:r>
            <a:r>
              <a:rPr kumimoji="1" lang="en-US" altLang="ja-JP" sz="1400" dirty="0"/>
              <a:t>』</a:t>
            </a:r>
            <a:r>
              <a:rPr lang="ja-JP" altLang="en-US" sz="1400" dirty="0"/>
              <a:t>勉誠出版</a:t>
            </a:r>
            <a:r>
              <a:rPr kumimoji="1" lang="en-US" altLang="ja-JP" sz="1400" dirty="0"/>
              <a:t>, 2015. p.22 </a:t>
            </a:r>
            <a:r>
              <a:rPr kumimoji="1" lang="ja-JP" altLang="en-US" sz="1400" dirty="0"/>
              <a:t>図</a:t>
            </a:r>
            <a:r>
              <a:rPr kumimoji="1" lang="en-US" altLang="ja-JP" sz="1400" dirty="0"/>
              <a:t>2</a:t>
            </a:r>
            <a:endParaRPr kumimoji="1" lang="ja-JP" altLang="en-US" sz="1400" dirty="0"/>
          </a:p>
        </p:txBody>
      </p:sp>
    </p:spTree>
    <p:extLst>
      <p:ext uri="{BB962C8B-B14F-4D97-AF65-F5344CB8AC3E}">
        <p14:creationId xmlns:p14="http://schemas.microsoft.com/office/powerpoint/2010/main" val="45625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Grp="1" noChangeArrowheads="1"/>
          </p:cNvSpPr>
          <p:nvPr>
            <p:ph type="title" idx="4294967295"/>
          </p:nvPr>
        </p:nvSpPr>
        <p:spPr>
          <a:xfrm>
            <a:off x="251520" y="404664"/>
            <a:ext cx="6588125" cy="872658"/>
          </a:xfrm>
        </p:spPr>
        <p:txBody>
          <a:bodyPr>
            <a:noAutofit/>
          </a:bodyPr>
          <a:lstStyle/>
          <a:p>
            <a:pPr>
              <a:defRPr/>
            </a:pPr>
            <a:r>
              <a:rPr lang="ja-JP" altLang="en-US" sz="5400" dirty="0"/>
              <a:t>情報の信頼性</a:t>
            </a:r>
            <a:endParaRPr lang="ja-JP" altLang="en-US" sz="5400" dirty="0">
              <a:solidFill>
                <a:schemeClr val="tx1"/>
              </a:solidFill>
              <a:latin typeface="メイリオ" pitchFamily="50" charset="-128"/>
              <a:ea typeface="メイリオ" pitchFamily="50" charset="-128"/>
            </a:endParaRPr>
          </a:p>
        </p:txBody>
      </p:sp>
      <p:grpSp>
        <p:nvGrpSpPr>
          <p:cNvPr id="5" name="グループ化 4"/>
          <p:cNvGrpSpPr/>
          <p:nvPr/>
        </p:nvGrpSpPr>
        <p:grpSpPr>
          <a:xfrm>
            <a:off x="2352712" y="1628800"/>
            <a:ext cx="720080" cy="504056"/>
            <a:chOff x="1403648" y="5517232"/>
            <a:chExt cx="720080" cy="504056"/>
          </a:xfrm>
        </p:grpSpPr>
        <p:sp>
          <p:nvSpPr>
            <p:cNvPr id="6" name="山形 5"/>
            <p:cNvSpPr/>
            <p:nvPr/>
          </p:nvSpPr>
          <p:spPr>
            <a:xfrm>
              <a:off x="1403648"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p:nvSpPr>
          <p:spPr>
            <a:xfrm>
              <a:off x="1619672"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p:nvSpPr>
          <p:spPr>
            <a:xfrm>
              <a:off x="1835696" y="5517232"/>
              <a:ext cx="288032" cy="50405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テキスト ボックス 8"/>
          <p:cNvSpPr txBox="1"/>
          <p:nvPr/>
        </p:nvSpPr>
        <p:spPr>
          <a:xfrm>
            <a:off x="496587" y="1556792"/>
            <a:ext cx="1801267" cy="707886"/>
          </a:xfrm>
          <a:prstGeom prst="rect">
            <a:avLst/>
          </a:prstGeom>
          <a:noFill/>
        </p:spPr>
        <p:txBody>
          <a:bodyPr wrap="square" rtlCol="0">
            <a:spAutoFit/>
          </a:bodyPr>
          <a:lstStyle/>
          <a:p>
            <a:r>
              <a:rPr lang="ja-JP" altLang="en-US" sz="4000" b="1" dirty="0">
                <a:solidFill>
                  <a:srgbClr val="FF0000"/>
                </a:solidFill>
              </a:rPr>
              <a:t>信頼性</a:t>
            </a:r>
            <a:endParaRPr kumimoji="1" lang="ja-JP" altLang="en-US" sz="4000" b="1" dirty="0">
              <a:solidFill>
                <a:srgbClr val="FF0000"/>
              </a:solidFill>
            </a:endParaRPr>
          </a:p>
        </p:txBody>
      </p:sp>
      <p:sp>
        <p:nvSpPr>
          <p:cNvPr id="10" name="テキスト ボックス 9"/>
          <p:cNvSpPr txBox="1"/>
          <p:nvPr/>
        </p:nvSpPr>
        <p:spPr>
          <a:xfrm>
            <a:off x="3151583" y="1568986"/>
            <a:ext cx="5730127" cy="707886"/>
          </a:xfrm>
          <a:prstGeom prst="rect">
            <a:avLst/>
          </a:prstGeom>
          <a:noFill/>
        </p:spPr>
        <p:txBody>
          <a:bodyPr wrap="square" rtlCol="0">
            <a:spAutoFit/>
          </a:bodyPr>
          <a:lstStyle/>
          <a:p>
            <a:r>
              <a:rPr lang="ja-JP" altLang="en-US" sz="4000" b="1" dirty="0">
                <a:solidFill>
                  <a:srgbClr val="FF0000"/>
                </a:solidFill>
              </a:rPr>
              <a:t>「典拠」が示されているか</a:t>
            </a:r>
            <a:endParaRPr kumimoji="1" lang="ja-JP" altLang="en-US" sz="4000" b="1" dirty="0">
              <a:solidFill>
                <a:srgbClr val="FF0000"/>
              </a:solidFill>
            </a:endParaRPr>
          </a:p>
        </p:txBody>
      </p:sp>
      <p:sp>
        <p:nvSpPr>
          <p:cNvPr id="4" name="テキスト ボックス 3"/>
          <p:cNvSpPr txBox="1"/>
          <p:nvPr/>
        </p:nvSpPr>
        <p:spPr>
          <a:xfrm>
            <a:off x="1397220" y="4653136"/>
            <a:ext cx="7658589" cy="1077218"/>
          </a:xfrm>
          <a:prstGeom prst="rect">
            <a:avLst/>
          </a:prstGeom>
          <a:noFill/>
        </p:spPr>
        <p:txBody>
          <a:bodyPr wrap="square" rtlCol="0">
            <a:spAutoFit/>
          </a:bodyPr>
          <a:lstStyle/>
          <a:p>
            <a:r>
              <a:rPr kumimoji="1" lang="ja-JP" altLang="en-US" sz="3200" dirty="0"/>
              <a:t>参考にした情報源は必ず記録し、参考文献リストとして、レポート・論文等に</a:t>
            </a:r>
            <a:r>
              <a:rPr lang="ja-JP" altLang="en-US" sz="3200" dirty="0"/>
              <a:t>示す</a:t>
            </a:r>
            <a:endParaRPr kumimoji="1" lang="en-US" altLang="ja-JP" sz="3200" dirty="0"/>
          </a:p>
        </p:txBody>
      </p:sp>
      <p:sp>
        <p:nvSpPr>
          <p:cNvPr id="12" name="テキスト ボックス 11"/>
          <p:cNvSpPr txBox="1"/>
          <p:nvPr/>
        </p:nvSpPr>
        <p:spPr>
          <a:xfrm>
            <a:off x="251520" y="2304237"/>
            <a:ext cx="8630189" cy="584775"/>
          </a:xfrm>
          <a:prstGeom prst="rect">
            <a:avLst/>
          </a:prstGeom>
          <a:noFill/>
        </p:spPr>
        <p:txBody>
          <a:bodyPr wrap="square" rtlCol="0">
            <a:spAutoFit/>
          </a:bodyPr>
          <a:lstStyle/>
          <a:p>
            <a:r>
              <a:rPr lang="ja-JP" altLang="en-US" sz="3200" dirty="0"/>
              <a:t>誰が、いつ、どのメディア（媒体）で公表したものか</a:t>
            </a:r>
            <a:endParaRPr kumimoji="1" lang="ja-JP" altLang="en-US" sz="3200" dirty="0"/>
          </a:p>
        </p:txBody>
      </p:sp>
      <p:sp>
        <p:nvSpPr>
          <p:cNvPr id="11" name="テキスト ボックス 10"/>
          <p:cNvSpPr txBox="1"/>
          <p:nvPr/>
        </p:nvSpPr>
        <p:spPr>
          <a:xfrm>
            <a:off x="1379996" y="3949969"/>
            <a:ext cx="7675813" cy="584775"/>
          </a:xfrm>
          <a:prstGeom prst="rect">
            <a:avLst/>
          </a:prstGeom>
          <a:noFill/>
        </p:spPr>
        <p:txBody>
          <a:bodyPr wrap="square" rtlCol="0">
            <a:spAutoFit/>
          </a:bodyPr>
          <a:lstStyle/>
          <a:p>
            <a:r>
              <a:rPr kumimoji="1" lang="ja-JP" altLang="en-US" sz="3200" dirty="0"/>
              <a:t>信頼できる、典拠が明らかな情報源を選ぶ</a:t>
            </a:r>
            <a:endParaRPr kumimoji="1" lang="en-US" altLang="ja-JP" sz="3200" dirty="0"/>
          </a:p>
        </p:txBody>
      </p:sp>
      <p:pic>
        <p:nvPicPr>
          <p:cNvPr id="2" name="図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729008"/>
            <a:ext cx="1397431" cy="996136"/>
          </a:xfrm>
          <a:prstGeom prst="rect">
            <a:avLst/>
          </a:prstGeom>
        </p:spPr>
      </p:pic>
      <p:pic>
        <p:nvPicPr>
          <p:cNvPr id="13" name="図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4793074"/>
            <a:ext cx="1397220" cy="995986"/>
          </a:xfrm>
          <a:prstGeom prst="rect">
            <a:avLst/>
          </a:prstGeom>
        </p:spPr>
      </p:pic>
    </p:spTree>
    <p:extLst>
      <p:ext uri="{BB962C8B-B14F-4D97-AF65-F5344CB8AC3E}">
        <p14:creationId xmlns:p14="http://schemas.microsoft.com/office/powerpoint/2010/main" val="296127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971600" y="1368937"/>
            <a:ext cx="6840760" cy="72008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a:defRPr/>
            </a:pPr>
            <a:r>
              <a:rPr lang="ja-JP" altLang="en-US" dirty="0">
                <a:solidFill>
                  <a:schemeClr val="tx1"/>
                </a:solidFill>
              </a:rPr>
              <a:t>３</a:t>
            </a:r>
            <a:r>
              <a:rPr lang="en-US" altLang="ja-JP" dirty="0">
                <a:solidFill>
                  <a:schemeClr val="tx1"/>
                </a:solidFill>
              </a:rPr>
              <a:t>. </a:t>
            </a:r>
            <a:r>
              <a:rPr lang="ja-JP" altLang="en-US" dirty="0">
                <a:solidFill>
                  <a:schemeClr val="tx1"/>
                </a:solidFill>
              </a:rPr>
              <a:t>図書を探す</a:t>
            </a:r>
            <a:r>
              <a:rPr lang="en-US" altLang="ja-JP" dirty="0">
                <a:solidFill>
                  <a:schemeClr val="tx1"/>
                </a:solidFill>
              </a:rPr>
              <a:t>【</a:t>
            </a:r>
            <a:r>
              <a:rPr lang="ja-JP" altLang="en-US" dirty="0">
                <a:solidFill>
                  <a:schemeClr val="tx1"/>
                </a:solidFill>
              </a:rPr>
              <a:t>検索実習</a:t>
            </a:r>
            <a:r>
              <a:rPr lang="en-US" altLang="ja-JP" dirty="0">
                <a:solidFill>
                  <a:schemeClr val="tx1"/>
                </a:solidFill>
              </a:rPr>
              <a:t>】</a:t>
            </a:r>
            <a:endParaRPr lang="ja-JP" altLang="en-US" dirty="0">
              <a:solidFill>
                <a:schemeClr val="tx1"/>
              </a:solidFill>
              <a:latin typeface="メイリオ" pitchFamily="50" charset="-128"/>
              <a:ea typeface="メイリオ" pitchFamily="50" charset="-128"/>
            </a:endParaRPr>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92080" y="2564904"/>
            <a:ext cx="3140968" cy="3140968"/>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44008" y="2796598"/>
            <a:ext cx="2522597" cy="2909274"/>
          </a:xfrm>
          <a:prstGeom prst="rect">
            <a:avLst/>
          </a:prstGeom>
        </p:spPr>
      </p:pic>
    </p:spTree>
    <p:extLst>
      <p:ext uri="{BB962C8B-B14F-4D97-AF65-F5344CB8AC3E}">
        <p14:creationId xmlns:p14="http://schemas.microsoft.com/office/powerpoint/2010/main" val="350536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95536" y="332656"/>
            <a:ext cx="6588125" cy="692150"/>
          </a:xfrm>
        </p:spPr>
        <p:txBody>
          <a:bodyPr>
            <a:normAutofit/>
          </a:bodyPr>
          <a:lstStyle/>
          <a:p>
            <a:r>
              <a:rPr lang="ja-JP" altLang="en-US" sz="4000" dirty="0"/>
              <a:t>首都大図書館の蔵書検索</a:t>
            </a:r>
            <a:endParaRPr kumimoji="1" lang="ja-JP" altLang="en-US" sz="4000" dirty="0"/>
          </a:p>
        </p:txBody>
      </p:sp>
      <p:sp>
        <p:nvSpPr>
          <p:cNvPr id="3" name="テキスト ボックス 2"/>
          <p:cNvSpPr txBox="1"/>
          <p:nvPr/>
        </p:nvSpPr>
        <p:spPr>
          <a:xfrm>
            <a:off x="539552" y="968242"/>
            <a:ext cx="4039805" cy="369332"/>
          </a:xfrm>
          <a:prstGeom prst="rect">
            <a:avLst/>
          </a:prstGeom>
          <a:noFill/>
        </p:spPr>
        <p:txBody>
          <a:bodyPr wrap="square" rtlCol="0">
            <a:spAutoFit/>
          </a:bodyPr>
          <a:lstStyle/>
          <a:p>
            <a:r>
              <a:rPr lang="en-US" altLang="ja-JP" dirty="0"/>
              <a:t>http://www.lib.tmu.ac.jp/</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57" y="1860094"/>
            <a:ext cx="8106685" cy="3137811"/>
          </a:xfrm>
          <a:prstGeom prst="rect">
            <a:avLst/>
          </a:prstGeom>
        </p:spPr>
      </p:pic>
      <p:grpSp>
        <p:nvGrpSpPr>
          <p:cNvPr id="6" name="グループ化 5"/>
          <p:cNvGrpSpPr/>
          <p:nvPr/>
        </p:nvGrpSpPr>
        <p:grpSpPr>
          <a:xfrm>
            <a:off x="2339752" y="3645024"/>
            <a:ext cx="4392487" cy="2635550"/>
            <a:chOff x="2339752" y="3645024"/>
            <a:chExt cx="4392487" cy="2635550"/>
          </a:xfrm>
        </p:grpSpPr>
        <p:sp>
          <p:nvSpPr>
            <p:cNvPr id="10" name="正方形/長方形 9"/>
            <p:cNvSpPr/>
            <p:nvPr/>
          </p:nvSpPr>
          <p:spPr>
            <a:xfrm>
              <a:off x="2339752" y="3645024"/>
              <a:ext cx="4320480" cy="9361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上矢印 10"/>
            <p:cNvSpPr/>
            <p:nvPr/>
          </p:nvSpPr>
          <p:spPr>
            <a:xfrm>
              <a:off x="3959932" y="4641058"/>
              <a:ext cx="1080120" cy="879367"/>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411759" y="5563687"/>
              <a:ext cx="4320480" cy="716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5400" b="1" dirty="0">
                  <a:solidFill>
                    <a:srgbClr val="FF0000"/>
                  </a:solidFill>
                </a:rPr>
                <a:t>ここから検索</a:t>
              </a:r>
            </a:p>
          </p:txBody>
        </p:sp>
      </p:grpSp>
      <p:grpSp>
        <p:nvGrpSpPr>
          <p:cNvPr id="13" name="グループ化 12"/>
          <p:cNvGrpSpPr/>
          <p:nvPr/>
        </p:nvGrpSpPr>
        <p:grpSpPr>
          <a:xfrm>
            <a:off x="3635896" y="1004589"/>
            <a:ext cx="5282059" cy="3360515"/>
            <a:chOff x="3635896" y="1004589"/>
            <a:chExt cx="5282059" cy="3360515"/>
          </a:xfrm>
        </p:grpSpPr>
        <p:sp>
          <p:nvSpPr>
            <p:cNvPr id="4" name="円/楕円 3"/>
            <p:cNvSpPr/>
            <p:nvPr/>
          </p:nvSpPr>
          <p:spPr>
            <a:xfrm>
              <a:off x="3635896" y="3645024"/>
              <a:ext cx="1008112" cy="720080"/>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p:nvGrpSpPr>
          <p:grpSpPr>
            <a:xfrm>
              <a:off x="3995936" y="1004589"/>
              <a:ext cx="4922019" cy="2618804"/>
              <a:chOff x="3995936" y="1004589"/>
              <a:chExt cx="4922019" cy="2618804"/>
            </a:xfrm>
          </p:grpSpPr>
          <p:pic>
            <p:nvPicPr>
              <p:cNvPr id="8" name="図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380847" y="1004589"/>
                <a:ext cx="4537108" cy="2496445"/>
              </a:xfrm>
              <a:prstGeom prst="rect">
                <a:avLst/>
              </a:prstGeom>
              <a:ln w="38100">
                <a:solidFill>
                  <a:srgbClr val="002060"/>
                </a:solidFill>
              </a:ln>
            </p:spPr>
          </p:pic>
          <p:sp>
            <p:nvSpPr>
              <p:cNvPr id="7" name="曲折矢印 6"/>
              <p:cNvSpPr/>
              <p:nvPr/>
            </p:nvSpPr>
            <p:spPr>
              <a:xfrm>
                <a:off x="3995936" y="1994791"/>
                <a:ext cx="828092" cy="1628602"/>
              </a:xfrm>
              <a:prstGeom prst="ben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spTree>
    <p:extLst>
      <p:ext uri="{BB962C8B-B14F-4D97-AF65-F5344CB8AC3E}">
        <p14:creationId xmlns:p14="http://schemas.microsoft.com/office/powerpoint/2010/main" val="133562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1560" y="548680"/>
            <a:ext cx="7776864" cy="1280890"/>
          </a:xfrm>
        </p:spPr>
        <p:txBody>
          <a:bodyPr>
            <a:normAutofit fontScale="90000"/>
          </a:bodyPr>
          <a:lstStyle/>
          <a:p>
            <a:r>
              <a:rPr lang="ja-JP" altLang="en-US" dirty="0">
                <a:solidFill>
                  <a:schemeClr val="tx1"/>
                </a:solidFill>
              </a:rPr>
              <a:t>実習①首都大にある図書を探す</a:t>
            </a:r>
            <a:endParaRPr kumimoji="1" lang="ja-JP" altLang="en-US" dirty="0">
              <a:solidFill>
                <a:schemeClr val="tx1"/>
              </a:solidFill>
            </a:endParaRPr>
          </a:p>
        </p:txBody>
      </p:sp>
      <p:sp>
        <p:nvSpPr>
          <p:cNvPr id="3" name="コンテンツ プレースホルダー 2"/>
          <p:cNvSpPr>
            <a:spLocks noGrp="1"/>
          </p:cNvSpPr>
          <p:nvPr>
            <p:ph idx="1"/>
          </p:nvPr>
        </p:nvSpPr>
        <p:spPr>
          <a:xfrm>
            <a:off x="611560" y="2204864"/>
            <a:ext cx="8064896" cy="3240360"/>
          </a:xfrm>
        </p:spPr>
        <p:txBody>
          <a:bodyPr>
            <a:normAutofit/>
          </a:bodyPr>
          <a:lstStyle/>
          <a:p>
            <a:pPr marL="0" indent="0">
              <a:buNone/>
            </a:pPr>
            <a:r>
              <a:rPr lang="ja-JP" altLang="en-US" sz="4800" dirty="0">
                <a:solidFill>
                  <a:schemeClr val="tx1"/>
                </a:solidFill>
              </a:rPr>
              <a:t>千野信浩</a:t>
            </a:r>
            <a:r>
              <a:rPr lang="en-US" altLang="ja-JP" sz="4800" dirty="0">
                <a:solidFill>
                  <a:schemeClr val="tx1"/>
                </a:solidFill>
              </a:rPr>
              <a:t>『</a:t>
            </a:r>
            <a:r>
              <a:rPr lang="ja-JP" altLang="en-US" sz="4800" dirty="0">
                <a:solidFill>
                  <a:schemeClr val="tx1"/>
                </a:solidFill>
              </a:rPr>
              <a:t>図書館を使い倒す</a:t>
            </a:r>
            <a:r>
              <a:rPr lang="en-US" altLang="ja-JP" sz="4800" dirty="0">
                <a:solidFill>
                  <a:schemeClr val="tx1"/>
                </a:solidFill>
              </a:rPr>
              <a:t>! : </a:t>
            </a:r>
            <a:r>
              <a:rPr lang="ja-JP" altLang="en-US" sz="4800" dirty="0">
                <a:solidFill>
                  <a:schemeClr val="tx1"/>
                </a:solidFill>
              </a:rPr>
              <a:t>ネットではできない資料探しの「技」と「コツ」</a:t>
            </a:r>
            <a:r>
              <a:rPr lang="en-US" altLang="ja-JP" sz="4800" dirty="0">
                <a:solidFill>
                  <a:schemeClr val="tx1"/>
                </a:solidFill>
              </a:rPr>
              <a:t>』 (</a:t>
            </a:r>
            <a:r>
              <a:rPr lang="ja-JP" altLang="en-US" sz="4800" dirty="0">
                <a:solidFill>
                  <a:schemeClr val="tx1"/>
                </a:solidFill>
              </a:rPr>
              <a:t>新潮新書 </a:t>
            </a:r>
            <a:r>
              <a:rPr lang="en-US" altLang="ja-JP" sz="4800" dirty="0">
                <a:solidFill>
                  <a:schemeClr val="tx1"/>
                </a:solidFill>
              </a:rPr>
              <a:t>; 140) </a:t>
            </a:r>
            <a:r>
              <a:rPr lang="ja-JP" altLang="en-US" sz="4800" dirty="0">
                <a:solidFill>
                  <a:schemeClr val="tx1"/>
                </a:solidFill>
              </a:rPr>
              <a:t>新潮社</a:t>
            </a:r>
            <a:r>
              <a:rPr lang="en-US" altLang="ja-JP" sz="4800" dirty="0">
                <a:solidFill>
                  <a:schemeClr val="tx1"/>
                </a:solidFill>
              </a:rPr>
              <a:t>, 2005</a:t>
            </a:r>
            <a:endParaRPr kumimoji="1" lang="ja-JP" altLang="en-US" sz="4800" dirty="0">
              <a:solidFill>
                <a:schemeClr val="tx1"/>
              </a:solidFill>
            </a:endParaRPr>
          </a:p>
        </p:txBody>
      </p:sp>
    </p:spTree>
    <p:extLst>
      <p:ext uri="{BB962C8B-B14F-4D97-AF65-F5344CB8AC3E}">
        <p14:creationId xmlns:p14="http://schemas.microsoft.com/office/powerpoint/2010/main" val="227058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413337" y="612858"/>
            <a:ext cx="2873765" cy="754256"/>
          </a:xfrm>
          <a:prstGeom prst="rect">
            <a:avLst/>
          </a:prstGeom>
        </p:spPr>
        <p:txBody>
          <a:bodyPr>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dirty="0"/>
              <a:t>検索の流れ</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516561"/>
            <a:ext cx="5112567" cy="1184079"/>
          </a:xfrm>
          <a:prstGeom prst="rect">
            <a:avLst/>
          </a:prstGeom>
          <a:ln>
            <a:solidFill>
              <a:srgbClr val="00B0F0"/>
            </a:solidFill>
          </a:ln>
        </p:spPr>
      </p:pic>
      <p:sp>
        <p:nvSpPr>
          <p:cNvPr id="8" name="正方形/長方形 7"/>
          <p:cNvSpPr/>
          <p:nvPr/>
        </p:nvSpPr>
        <p:spPr>
          <a:xfrm>
            <a:off x="3563888" y="170620"/>
            <a:ext cx="5328592" cy="53850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rgbClr val="FF0000"/>
                </a:solidFill>
              </a:rPr>
              <a:t>【HP</a:t>
            </a:r>
            <a:r>
              <a:rPr lang="ja-JP" altLang="en-US" sz="1400" b="1" dirty="0">
                <a:solidFill>
                  <a:srgbClr val="FF0000"/>
                </a:solidFill>
              </a:rPr>
              <a:t>の検索窓</a:t>
            </a:r>
            <a:r>
              <a:rPr lang="en-US" altLang="ja-JP" sz="1400" b="1" dirty="0">
                <a:solidFill>
                  <a:srgbClr val="FF0000"/>
                </a:solidFill>
              </a:rPr>
              <a:t>】</a:t>
            </a:r>
            <a:r>
              <a:rPr kumimoji="1" lang="ja-JP" altLang="en-US" sz="1400" b="1" dirty="0">
                <a:solidFill>
                  <a:schemeClr val="tx1"/>
                </a:solidFill>
              </a:rPr>
              <a:t>検索窓にキーワードを入力して、検索ボタンをクリック</a:t>
            </a:r>
          </a:p>
        </p:txBody>
      </p:sp>
      <p:sp>
        <p:nvSpPr>
          <p:cNvPr id="7" name="円/楕円 6"/>
          <p:cNvSpPr/>
          <p:nvPr/>
        </p:nvSpPr>
        <p:spPr>
          <a:xfrm>
            <a:off x="7765008" y="1086913"/>
            <a:ext cx="958798" cy="4671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p:cNvGrpSpPr/>
          <p:nvPr/>
        </p:nvGrpSpPr>
        <p:grpSpPr>
          <a:xfrm>
            <a:off x="248841" y="796328"/>
            <a:ext cx="8463148" cy="5463709"/>
            <a:chOff x="248841" y="796328"/>
            <a:chExt cx="8463148" cy="5463709"/>
          </a:xfrm>
        </p:grpSpPr>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41" y="1787843"/>
              <a:ext cx="7350173" cy="4472194"/>
            </a:xfrm>
            <a:prstGeom prst="rect">
              <a:avLst/>
            </a:prstGeom>
          </p:spPr>
        </p:pic>
        <p:sp>
          <p:nvSpPr>
            <p:cNvPr id="10" name="円/楕円 9"/>
            <p:cNvSpPr/>
            <p:nvPr/>
          </p:nvSpPr>
          <p:spPr>
            <a:xfrm>
              <a:off x="5491206" y="796328"/>
              <a:ext cx="864096" cy="424723"/>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flipH="1">
              <a:off x="1234461" y="1203658"/>
              <a:ext cx="4896544" cy="72838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5399621" y="4437111"/>
              <a:ext cx="3312368" cy="1822925"/>
            </a:xfrm>
            <a:prstGeom prst="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FF0000"/>
                  </a:solidFill>
                </a:rPr>
                <a:t>【OPAC</a:t>
              </a:r>
              <a:r>
                <a:rPr kumimoji="1" lang="ja-JP" altLang="en-US" sz="1600" b="1" dirty="0">
                  <a:solidFill>
                    <a:srgbClr val="FF0000"/>
                  </a:solidFill>
                </a:rPr>
                <a:t>詳細検索</a:t>
              </a:r>
              <a:r>
                <a:rPr kumimoji="1" lang="en-US" altLang="ja-JP" sz="1600" b="1" dirty="0">
                  <a:solidFill>
                    <a:srgbClr val="FF0000"/>
                  </a:solidFill>
                </a:rPr>
                <a:t>】</a:t>
              </a:r>
            </a:p>
            <a:p>
              <a:pPr algn="ctr"/>
              <a:r>
                <a:rPr kumimoji="1" lang="ja-JP" altLang="en-US" sz="1600" b="1" dirty="0">
                  <a:solidFill>
                    <a:schemeClr val="tx1"/>
                  </a:solidFill>
                </a:rPr>
                <a:t>キーワード、タイトル、著者名等を</a:t>
              </a:r>
              <a:endParaRPr kumimoji="1" lang="en-US" altLang="ja-JP" sz="1600" b="1" dirty="0">
                <a:solidFill>
                  <a:schemeClr val="tx1"/>
                </a:solidFill>
              </a:endParaRPr>
            </a:p>
            <a:p>
              <a:pPr algn="ctr"/>
              <a:r>
                <a:rPr kumimoji="1" lang="ja-JP" altLang="en-US" sz="1600" b="1" dirty="0">
                  <a:solidFill>
                    <a:schemeClr val="tx1"/>
                  </a:solidFill>
                </a:rPr>
                <a:t>入力して検索。</a:t>
              </a:r>
              <a:endParaRPr kumimoji="1" lang="en-US" altLang="ja-JP" sz="1600" b="1" dirty="0">
                <a:solidFill>
                  <a:schemeClr val="tx1"/>
                </a:solidFill>
              </a:endParaRPr>
            </a:p>
            <a:p>
              <a:pPr algn="ctr"/>
              <a:r>
                <a:rPr lang="ja-JP" altLang="en-US" sz="1600" b="1" dirty="0">
                  <a:solidFill>
                    <a:schemeClr val="tx1"/>
                  </a:solidFill>
                </a:rPr>
                <a:t>資料種別や所蔵館を選択し、</a:t>
              </a:r>
              <a:endParaRPr lang="en-US" altLang="ja-JP" sz="1600" b="1" dirty="0">
                <a:solidFill>
                  <a:schemeClr val="tx1"/>
                </a:solidFill>
              </a:endParaRPr>
            </a:p>
            <a:p>
              <a:pPr algn="ctr"/>
              <a:r>
                <a:rPr lang="ja-JP" altLang="en-US" sz="1600" b="1" dirty="0">
                  <a:solidFill>
                    <a:schemeClr val="tx1"/>
                  </a:solidFill>
                </a:rPr>
                <a:t>絞込み検索をすることもできます。</a:t>
              </a:r>
              <a:endParaRPr kumimoji="1" lang="ja-JP" altLang="en-US" sz="1600" b="1" dirty="0">
                <a:solidFill>
                  <a:schemeClr val="tx1"/>
                </a:solidFill>
              </a:endParaRPr>
            </a:p>
          </p:txBody>
        </p:sp>
        <p:sp>
          <p:nvSpPr>
            <p:cNvPr id="29" name="曲折矢印 28"/>
            <p:cNvSpPr/>
            <p:nvPr/>
          </p:nvSpPr>
          <p:spPr>
            <a:xfrm flipH="1">
              <a:off x="6156176" y="2950905"/>
              <a:ext cx="1152128" cy="1486205"/>
            </a:xfrm>
            <a:prstGeom prst="ben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円/楕円 31"/>
            <p:cNvSpPr/>
            <p:nvPr/>
          </p:nvSpPr>
          <p:spPr>
            <a:xfrm>
              <a:off x="3746586" y="5034194"/>
              <a:ext cx="1080120" cy="6287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5569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idx="4294967295"/>
          </p:nvPr>
        </p:nvSpPr>
        <p:spPr>
          <a:xfrm>
            <a:off x="570785" y="159871"/>
            <a:ext cx="6589713" cy="795337"/>
          </a:xfrm>
        </p:spPr>
        <p:txBody>
          <a:bodyPr>
            <a:normAutofit fontScale="90000"/>
          </a:bodyPr>
          <a:lstStyle/>
          <a:p>
            <a:r>
              <a:rPr kumimoji="1" lang="ja-JP" altLang="en-US" dirty="0"/>
              <a:t>蔵書検索のヒント：検索条件</a:t>
            </a:r>
          </a:p>
        </p:txBody>
      </p:sp>
      <p:graphicFrame>
        <p:nvGraphicFramePr>
          <p:cNvPr id="8" name="表 7"/>
          <p:cNvGraphicFramePr>
            <a:graphicFrameLocks noGrp="1"/>
          </p:cNvGraphicFramePr>
          <p:nvPr>
            <p:extLst>
              <p:ext uri="{D42A27DB-BD31-4B8C-83A1-F6EECF244321}">
                <p14:modId xmlns:p14="http://schemas.microsoft.com/office/powerpoint/2010/main" val="1400074364"/>
              </p:ext>
            </p:extLst>
          </p:nvPr>
        </p:nvGraphicFramePr>
        <p:xfrm>
          <a:off x="570785" y="1025688"/>
          <a:ext cx="7138768" cy="2517640"/>
        </p:xfrm>
        <a:graphic>
          <a:graphicData uri="http://schemas.openxmlformats.org/drawingml/2006/table">
            <a:tbl>
              <a:tblPr firstRow="1" bandRow="1">
                <a:tableStyleId>{FABFCF23-3B69-468F-B69F-88F6DE6A72F2}</a:tableStyleId>
              </a:tblPr>
              <a:tblGrid>
                <a:gridCol w="1971647">
                  <a:extLst>
                    <a:ext uri="{9D8B030D-6E8A-4147-A177-3AD203B41FA5}">
                      <a16:colId xmlns:a16="http://schemas.microsoft.com/office/drawing/2014/main" val="20000"/>
                    </a:ext>
                  </a:extLst>
                </a:gridCol>
                <a:gridCol w="5167121">
                  <a:extLst>
                    <a:ext uri="{9D8B030D-6E8A-4147-A177-3AD203B41FA5}">
                      <a16:colId xmlns:a16="http://schemas.microsoft.com/office/drawing/2014/main" val="20001"/>
                    </a:ext>
                  </a:extLst>
                </a:gridCol>
              </a:tblGrid>
              <a:tr h="499367">
                <a:tc gridSpan="2">
                  <a:txBody>
                    <a:bodyPr/>
                    <a:lstStyle/>
                    <a:p>
                      <a:pPr algn="ctr"/>
                      <a:r>
                        <a:rPr kumimoji="1" lang="ja-JP" altLang="en-US" dirty="0"/>
                        <a:t>検索項目</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en-US" altLang="ja-JP" sz="1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9367">
                <a:tc>
                  <a:txBody>
                    <a:bodyPr/>
                    <a:lstStyle/>
                    <a:p>
                      <a:r>
                        <a:rPr kumimoji="1" lang="ja-JP" altLang="en-US" b="1" dirty="0"/>
                        <a:t>キーワード</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kern="1200" dirty="0">
                          <a:effectLst/>
                        </a:rPr>
                        <a:t>タイトル、著者名、件名（＝図書のテーマ）</a:t>
                      </a:r>
                      <a:endParaRPr kumimoji="1" lang="en-US" altLang="ja-JP" sz="1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06302">
                <a:tc>
                  <a:txBody>
                    <a:bodyPr/>
                    <a:lstStyle/>
                    <a:p>
                      <a:r>
                        <a:rPr kumimoji="1" lang="ja-JP" altLang="en-US" b="1" dirty="0"/>
                        <a:t>タイトル</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kern="1200" dirty="0">
                          <a:effectLst/>
                        </a:rPr>
                        <a:t>書名、雑誌名、シリーズ名など</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06302">
                <a:tc>
                  <a:txBody>
                    <a:bodyPr/>
                    <a:lstStyle/>
                    <a:p>
                      <a:r>
                        <a:rPr kumimoji="1" lang="ja-JP" altLang="en-US" b="1" dirty="0"/>
                        <a:t>著者名</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kern="1200" dirty="0">
                          <a:effectLst/>
                        </a:rPr>
                        <a:t>著者、編者、翻訳者、原著者など</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06302">
                <a:tc>
                  <a:txBody>
                    <a:bodyPr/>
                    <a:lstStyle/>
                    <a:p>
                      <a:r>
                        <a:rPr kumimoji="1" lang="ja-JP" altLang="en-US" b="1" dirty="0"/>
                        <a:t>出版者</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a:t>出版社、出版者</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1222502830"/>
              </p:ext>
            </p:extLst>
          </p:nvPr>
        </p:nvGraphicFramePr>
        <p:xfrm>
          <a:off x="570785" y="3645024"/>
          <a:ext cx="7128792" cy="2622456"/>
        </p:xfrm>
        <a:graphic>
          <a:graphicData uri="http://schemas.openxmlformats.org/drawingml/2006/table">
            <a:tbl>
              <a:tblPr firstRow="1" bandRow="1">
                <a:tableStyleId>{21E4AEA4-8DFA-4A89-87EB-49C32662AFE0}</a:tableStyleId>
              </a:tblPr>
              <a:tblGrid>
                <a:gridCol w="1926466">
                  <a:extLst>
                    <a:ext uri="{9D8B030D-6E8A-4147-A177-3AD203B41FA5}">
                      <a16:colId xmlns:a16="http://schemas.microsoft.com/office/drawing/2014/main" val="20000"/>
                    </a:ext>
                  </a:extLst>
                </a:gridCol>
                <a:gridCol w="5202326">
                  <a:extLst>
                    <a:ext uri="{9D8B030D-6E8A-4147-A177-3AD203B41FA5}">
                      <a16:colId xmlns:a16="http://schemas.microsoft.com/office/drawing/2014/main" val="20001"/>
                    </a:ext>
                  </a:extLst>
                </a:gridCol>
              </a:tblGrid>
              <a:tr h="383916">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dirty="0"/>
                        <a:t>入力例</a:t>
                      </a:r>
                      <a:endParaRPr kumimoji="1" lang="ja-JP"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en-US" altLang="ja-JP" sz="1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279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kern="1200" dirty="0">
                          <a:effectLst/>
                        </a:rPr>
                        <a:t>日本の政治</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kern="1200" dirty="0">
                          <a:effectLst/>
                        </a:rPr>
                        <a:t>「日本」と「政治」と「の」が含まれる</a:t>
                      </a:r>
                      <a:endParaRPr kumimoji="1" lang="en-US" altLang="ja-JP" sz="1800" b="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5264">
                <a:tc>
                  <a:txBody>
                    <a:bodyPr/>
                    <a:lstStyle/>
                    <a:p>
                      <a:pPr lvl="0"/>
                      <a:r>
                        <a:rPr kumimoji="1" lang="ja-JP" altLang="en-US" sz="1800" b="1" kern="1200" dirty="0">
                          <a:effectLst/>
                        </a:rPr>
                        <a:t>日本△政治</a:t>
                      </a:r>
                      <a:endParaRPr kumimoji="1" lang="en-US" altLang="ja-JP" sz="1800" b="1" kern="1200" dirty="0">
                        <a:effectLst/>
                      </a:endParaRPr>
                    </a:p>
                    <a:p>
                      <a:pPr lvl="0"/>
                      <a:r>
                        <a:rPr kumimoji="1" lang="ja-JP" altLang="en-US" sz="1800" kern="1200" dirty="0">
                          <a:solidFill>
                            <a:schemeClr val="tx1"/>
                          </a:solidFill>
                          <a:effectLst/>
                          <a:latin typeface="+mn-lt"/>
                          <a:ea typeface="+mn-ea"/>
                          <a:cs typeface="+mn-cs"/>
                        </a:rPr>
                        <a:t>（△はスペース）</a:t>
                      </a:r>
                      <a:endParaRPr lang="ja-JP" altLang="en-US" b="1"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800" kern="1200" dirty="0">
                          <a:effectLst/>
                        </a:rPr>
                        <a:t>「日本」と「政治」を含む（</a:t>
                      </a:r>
                      <a:r>
                        <a:rPr kumimoji="1" lang="en-US" altLang="ja-JP" sz="1800" kern="1200" dirty="0">
                          <a:effectLst/>
                        </a:rPr>
                        <a:t>AND</a:t>
                      </a:r>
                      <a:r>
                        <a:rPr kumimoji="1" lang="ja-JP" altLang="en-US" sz="1800" kern="1200" dirty="0">
                          <a:effectLst/>
                        </a:rPr>
                        <a:t>検索）</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264">
                <a:tc>
                  <a:txBody>
                    <a:bodyPr/>
                    <a:lstStyle/>
                    <a:p>
                      <a:r>
                        <a:rPr kumimoji="1" lang="ja-JP" altLang="en-US" sz="1800" b="1" kern="1200" dirty="0">
                          <a:effectLst/>
                        </a:rPr>
                        <a:t>日本＋政治</a:t>
                      </a:r>
                      <a:endParaRPr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kern="1200" dirty="0">
                          <a:effectLst/>
                        </a:rPr>
                        <a:t>「日本」もしくは「政治」を含む（</a:t>
                      </a:r>
                      <a:r>
                        <a:rPr kumimoji="1" lang="en-US" altLang="ja-JP" sz="1800" kern="1200" dirty="0">
                          <a:effectLst/>
                        </a:rPr>
                        <a:t>OR</a:t>
                      </a:r>
                      <a:r>
                        <a:rPr kumimoji="1" lang="ja-JP" altLang="en-US" sz="1800" kern="1200" dirty="0">
                          <a:effectLst/>
                        </a:rPr>
                        <a:t>検索）</a:t>
                      </a:r>
                      <a:endParaRPr lang="ja-JP"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52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800" b="1" kern="1200" dirty="0">
                          <a:effectLst/>
                        </a:rPr>
                        <a:t>#*</a:t>
                      </a:r>
                      <a:r>
                        <a:rPr kumimoji="1" lang="ja-JP" altLang="en-US" sz="1800" b="1" kern="1200" dirty="0">
                          <a:effectLst/>
                        </a:rPr>
                        <a:t>日本の政治</a:t>
                      </a:r>
                      <a:r>
                        <a:rPr kumimoji="1" lang="en-US" altLang="ja-JP" sz="1800" b="1" kern="1200" dirty="0">
                          <a:effectLst/>
                        </a:rPr>
                        <a:t>*</a:t>
                      </a:r>
                      <a:endParaRPr kumimoji="1" lang="ja-JP"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kern="1200" dirty="0">
                          <a:effectLst/>
                        </a:rPr>
                        <a:t>「日本の政治」が含まれる</a:t>
                      </a:r>
                      <a:endParaRPr kumimoji="1" lang="ja-JP"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6" name="グループ化 5"/>
          <p:cNvGrpSpPr/>
          <p:nvPr/>
        </p:nvGrpSpPr>
        <p:grpSpPr>
          <a:xfrm>
            <a:off x="172082" y="1532908"/>
            <a:ext cx="8576382" cy="3720176"/>
            <a:chOff x="172082" y="1532908"/>
            <a:chExt cx="8576382" cy="3720176"/>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82" y="1532908"/>
              <a:ext cx="8341028" cy="3720176"/>
            </a:xfrm>
            <a:prstGeom prst="rect">
              <a:avLst/>
            </a:prstGeom>
            <a:ln>
              <a:solidFill>
                <a:srgbClr val="0070C0"/>
              </a:solidFill>
            </a:ln>
          </p:spPr>
        </p:pic>
        <p:sp>
          <p:nvSpPr>
            <p:cNvPr id="3" name="円/楕円 2"/>
            <p:cNvSpPr/>
            <p:nvPr/>
          </p:nvSpPr>
          <p:spPr>
            <a:xfrm>
              <a:off x="7834768" y="1923202"/>
              <a:ext cx="913696" cy="56969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吹き出し 3"/>
            <p:cNvSpPr/>
            <p:nvPr/>
          </p:nvSpPr>
          <p:spPr>
            <a:xfrm>
              <a:off x="5436096" y="2773218"/>
              <a:ext cx="2843808" cy="1540220"/>
            </a:xfrm>
            <a:prstGeom prst="wedgeRoundRectCallout">
              <a:avLst>
                <a:gd name="adj1" fmla="val 37167"/>
                <a:gd name="adj2" fmla="val -75566"/>
                <a:gd name="adj3" fmla="val 16667"/>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検索条件等については、</a:t>
              </a:r>
              <a:endParaRPr lang="en-US" altLang="ja-JP" b="1" dirty="0">
                <a:solidFill>
                  <a:schemeClr val="tx1"/>
                </a:solidFill>
              </a:endParaRPr>
            </a:p>
            <a:p>
              <a:pPr algn="ctr"/>
              <a:r>
                <a:rPr kumimoji="1" lang="en-US" altLang="ja-JP" b="1" dirty="0">
                  <a:solidFill>
                    <a:schemeClr val="tx1"/>
                  </a:solidFill>
                </a:rPr>
                <a:t>OPAC</a:t>
              </a:r>
              <a:r>
                <a:rPr kumimoji="1" lang="ja-JP" altLang="en-US" b="1" dirty="0">
                  <a:solidFill>
                    <a:schemeClr val="tx1"/>
                  </a:solidFill>
                </a:rPr>
                <a:t>検索画面内の</a:t>
              </a:r>
              <a:endParaRPr kumimoji="1" lang="en-US" altLang="ja-JP" b="1" dirty="0">
                <a:solidFill>
                  <a:schemeClr val="tx1"/>
                </a:solidFill>
              </a:endParaRPr>
            </a:p>
            <a:p>
              <a:pPr algn="ctr"/>
              <a:r>
                <a:rPr kumimoji="1" lang="ja-JP" altLang="en-US" b="1" dirty="0">
                  <a:solidFill>
                    <a:schemeClr val="tx1"/>
                  </a:solidFill>
                </a:rPr>
                <a:t>「利用方法」から確認することができます。</a:t>
              </a:r>
            </a:p>
          </p:txBody>
        </p:sp>
      </p:grpSp>
    </p:spTree>
    <p:extLst>
      <p:ext uri="{BB962C8B-B14F-4D97-AF65-F5344CB8AC3E}">
        <p14:creationId xmlns:p14="http://schemas.microsoft.com/office/powerpoint/2010/main" val="641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1520" y="428783"/>
            <a:ext cx="7886700" cy="927100"/>
          </a:xfrm>
        </p:spPr>
        <p:txBody>
          <a:bodyPr>
            <a:normAutofit/>
          </a:bodyPr>
          <a:lstStyle/>
          <a:p>
            <a:r>
              <a:rPr lang="ja-JP" altLang="en-US" sz="5400" dirty="0">
                <a:solidFill>
                  <a:schemeClr val="tx1"/>
                </a:solidFill>
              </a:rPr>
              <a:t>情報検索実習の流れ</a:t>
            </a:r>
            <a:endParaRPr kumimoji="1" lang="ja-JP" altLang="en-US" sz="5400" dirty="0">
              <a:solidFill>
                <a:schemeClr val="tx1"/>
              </a:solidFill>
            </a:endParaRPr>
          </a:p>
        </p:txBody>
      </p:sp>
      <p:sp>
        <p:nvSpPr>
          <p:cNvPr id="6" name="正方形/長方形 5"/>
          <p:cNvSpPr/>
          <p:nvPr/>
        </p:nvSpPr>
        <p:spPr>
          <a:xfrm>
            <a:off x="251520" y="1355883"/>
            <a:ext cx="8568952" cy="4752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4000" dirty="0">
                <a:solidFill>
                  <a:schemeClr val="tx1"/>
                </a:solidFill>
                <a:latin typeface="+mn-ea"/>
              </a:rPr>
              <a:t>１</a:t>
            </a:r>
            <a:r>
              <a:rPr lang="en-US" altLang="ja-JP" sz="4000" dirty="0">
                <a:solidFill>
                  <a:schemeClr val="tx1"/>
                </a:solidFill>
                <a:latin typeface="+mn-ea"/>
              </a:rPr>
              <a:t>. </a:t>
            </a:r>
            <a:r>
              <a:rPr lang="ja-JP" altLang="en-US" sz="4000" dirty="0">
                <a:solidFill>
                  <a:schemeClr val="tx1"/>
                </a:solidFill>
                <a:latin typeface="+mn-ea"/>
              </a:rPr>
              <a:t>首都大学東京の図書館概要</a:t>
            </a:r>
            <a:endParaRPr lang="en-US" altLang="ja-JP" sz="4000" dirty="0">
              <a:solidFill>
                <a:schemeClr val="tx1"/>
              </a:solidFill>
              <a:latin typeface="+mn-ea"/>
            </a:endParaRPr>
          </a:p>
          <a:p>
            <a:r>
              <a:rPr lang="ja-JP" altLang="en-US" sz="4000" dirty="0">
                <a:solidFill>
                  <a:schemeClr val="tx1"/>
                </a:solidFill>
                <a:latin typeface="+mn-ea"/>
              </a:rPr>
              <a:t>２</a:t>
            </a:r>
            <a:r>
              <a:rPr lang="en-US" altLang="ja-JP" sz="4000" dirty="0">
                <a:solidFill>
                  <a:schemeClr val="tx1"/>
                </a:solidFill>
                <a:latin typeface="+mn-ea"/>
              </a:rPr>
              <a:t>. </a:t>
            </a:r>
            <a:r>
              <a:rPr lang="ja-JP" altLang="en-US" sz="4000" dirty="0">
                <a:solidFill>
                  <a:schemeClr val="tx1"/>
                </a:solidFill>
                <a:latin typeface="+mn-ea"/>
              </a:rPr>
              <a:t>学術情報に関する重要ポイント</a:t>
            </a:r>
            <a:endParaRPr lang="en-US" altLang="ja-JP" sz="4000" dirty="0">
              <a:solidFill>
                <a:schemeClr val="tx1"/>
              </a:solidFill>
              <a:latin typeface="+mn-ea"/>
            </a:endParaRPr>
          </a:p>
          <a:p>
            <a:r>
              <a:rPr lang="ja-JP" altLang="en-US" sz="4000" dirty="0">
                <a:solidFill>
                  <a:schemeClr val="tx1"/>
                </a:solidFill>
                <a:latin typeface="+mn-ea"/>
              </a:rPr>
              <a:t>３</a:t>
            </a:r>
            <a:r>
              <a:rPr kumimoji="1" lang="en-US" altLang="ja-JP" sz="4000" dirty="0">
                <a:solidFill>
                  <a:schemeClr val="tx1"/>
                </a:solidFill>
                <a:latin typeface="+mn-ea"/>
              </a:rPr>
              <a:t>. </a:t>
            </a:r>
            <a:r>
              <a:rPr kumimoji="1" lang="ja-JP" altLang="en-US" sz="4000" dirty="0">
                <a:solidFill>
                  <a:schemeClr val="tx1"/>
                </a:solidFill>
                <a:latin typeface="+mn-ea"/>
              </a:rPr>
              <a:t>図書を探す</a:t>
            </a:r>
            <a:r>
              <a:rPr kumimoji="1" lang="en-US" altLang="ja-JP" sz="4000" dirty="0">
                <a:solidFill>
                  <a:schemeClr val="tx1"/>
                </a:solidFill>
                <a:latin typeface="+mn-ea"/>
              </a:rPr>
              <a:t>【</a:t>
            </a:r>
            <a:r>
              <a:rPr kumimoji="1" lang="ja-JP" altLang="en-US" sz="4000" dirty="0">
                <a:solidFill>
                  <a:schemeClr val="tx1"/>
                </a:solidFill>
                <a:latin typeface="+mn-ea"/>
              </a:rPr>
              <a:t>検索実習</a:t>
            </a:r>
            <a:r>
              <a:rPr kumimoji="1" lang="en-US" altLang="ja-JP" sz="4000" dirty="0">
                <a:solidFill>
                  <a:schemeClr val="tx1"/>
                </a:solidFill>
                <a:latin typeface="+mn-ea"/>
              </a:rPr>
              <a:t>】</a:t>
            </a:r>
          </a:p>
          <a:p>
            <a:r>
              <a:rPr lang="ja-JP" altLang="en-US" sz="4000" dirty="0">
                <a:solidFill>
                  <a:schemeClr val="tx1"/>
                </a:solidFill>
                <a:latin typeface="+mn-ea"/>
              </a:rPr>
              <a:t>４</a:t>
            </a:r>
            <a:r>
              <a:rPr kumimoji="1" lang="en-US" altLang="ja-JP" sz="4000" dirty="0">
                <a:solidFill>
                  <a:schemeClr val="tx1"/>
                </a:solidFill>
                <a:latin typeface="+mn-ea"/>
              </a:rPr>
              <a:t>. </a:t>
            </a:r>
            <a:r>
              <a:rPr kumimoji="1" lang="ja-JP" altLang="en-US" sz="4000" dirty="0">
                <a:solidFill>
                  <a:schemeClr val="tx1"/>
                </a:solidFill>
                <a:latin typeface="+mn-ea"/>
              </a:rPr>
              <a:t>論文（記事）を探す</a:t>
            </a:r>
            <a:r>
              <a:rPr lang="en-US" altLang="ja-JP" sz="4000" dirty="0">
                <a:solidFill>
                  <a:schemeClr val="tx1"/>
                </a:solidFill>
                <a:latin typeface="+mn-ea"/>
              </a:rPr>
              <a:t>【</a:t>
            </a:r>
            <a:r>
              <a:rPr kumimoji="1" lang="ja-JP" altLang="en-US" sz="4000" dirty="0">
                <a:solidFill>
                  <a:schemeClr val="tx1"/>
                </a:solidFill>
                <a:latin typeface="+mn-ea"/>
              </a:rPr>
              <a:t>検索実習</a:t>
            </a:r>
            <a:r>
              <a:rPr kumimoji="1" lang="en-US" altLang="ja-JP" sz="4000" dirty="0">
                <a:solidFill>
                  <a:schemeClr val="tx1"/>
                </a:solidFill>
                <a:latin typeface="+mn-ea"/>
              </a:rPr>
              <a:t>】</a:t>
            </a:r>
          </a:p>
          <a:p>
            <a:r>
              <a:rPr lang="ja-JP" altLang="en-US" sz="4000" dirty="0">
                <a:solidFill>
                  <a:schemeClr val="tx1"/>
                </a:solidFill>
                <a:latin typeface="+mn-ea"/>
              </a:rPr>
              <a:t>５</a:t>
            </a:r>
            <a:r>
              <a:rPr lang="en-US" altLang="ja-JP" sz="4000" dirty="0">
                <a:solidFill>
                  <a:schemeClr val="tx1"/>
                </a:solidFill>
                <a:latin typeface="+mn-ea"/>
              </a:rPr>
              <a:t>. </a:t>
            </a:r>
            <a:r>
              <a:rPr lang="ja-JP" altLang="en-US" sz="4000" dirty="0">
                <a:solidFill>
                  <a:schemeClr val="tx1"/>
                </a:solidFill>
                <a:latin typeface="+mn-ea"/>
              </a:rPr>
              <a:t>図書館が提供するサービス</a:t>
            </a:r>
            <a:endParaRPr lang="en-US" altLang="ja-JP" sz="4000" dirty="0">
              <a:solidFill>
                <a:schemeClr val="tx1"/>
              </a:solidFill>
              <a:latin typeface="+mn-ea"/>
            </a:endParaRPr>
          </a:p>
          <a:p>
            <a:pPr algn="ctr"/>
            <a:endParaRPr kumimoji="1" lang="ja-JP" altLang="en-US" dirty="0">
              <a:solidFill>
                <a:schemeClr val="tx1"/>
              </a:solidFill>
            </a:endParaRPr>
          </a:p>
        </p:txBody>
      </p:sp>
    </p:spTree>
    <p:extLst>
      <p:ext uri="{BB962C8B-B14F-4D97-AF65-F5344CB8AC3E}">
        <p14:creationId xmlns:p14="http://schemas.microsoft.com/office/powerpoint/2010/main" val="1741360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971600" y="439502"/>
            <a:ext cx="8082683" cy="6204520"/>
          </a:xfrm>
          <a:prstGeom prst="rect">
            <a:avLst/>
          </a:prstGeom>
          <a:ln>
            <a:solidFill>
              <a:srgbClr val="00B0F0"/>
            </a:solidFill>
          </a:ln>
        </p:spPr>
      </p:pic>
      <p:grpSp>
        <p:nvGrpSpPr>
          <p:cNvPr id="4" name="グループ化 3"/>
          <p:cNvGrpSpPr/>
          <p:nvPr/>
        </p:nvGrpSpPr>
        <p:grpSpPr>
          <a:xfrm>
            <a:off x="12881" y="1167041"/>
            <a:ext cx="1255258" cy="465392"/>
            <a:chOff x="60444" y="1178219"/>
            <a:chExt cx="1255258" cy="465392"/>
          </a:xfrm>
        </p:grpSpPr>
        <p:sp>
          <p:nvSpPr>
            <p:cNvPr id="8" name="テキスト ボックス 7"/>
            <p:cNvSpPr txBox="1"/>
            <p:nvPr/>
          </p:nvSpPr>
          <p:spPr>
            <a:xfrm>
              <a:off x="60444" y="1256404"/>
              <a:ext cx="1094293" cy="307777"/>
            </a:xfrm>
            <a:prstGeom prst="rect">
              <a:avLst/>
            </a:prstGeom>
            <a:solidFill>
              <a:srgbClr val="FFFF00"/>
            </a:solidFill>
          </p:spPr>
          <p:txBody>
            <a:bodyPr wrap="square" rtlCol="0">
              <a:spAutoFit/>
            </a:bodyPr>
            <a:lstStyle/>
            <a:p>
              <a:r>
                <a:rPr lang="ja-JP" altLang="en-US" sz="1400" b="1" dirty="0">
                  <a:solidFill>
                    <a:srgbClr val="FF0000"/>
                  </a:solidFill>
                </a:rPr>
                <a:t>書誌</a:t>
              </a:r>
              <a:r>
                <a:rPr kumimoji="1" lang="ja-JP" altLang="en-US" sz="1400" b="1" dirty="0">
                  <a:solidFill>
                    <a:srgbClr val="FF0000"/>
                  </a:solidFill>
                </a:rPr>
                <a:t>情報①</a:t>
              </a:r>
            </a:p>
          </p:txBody>
        </p:sp>
        <p:sp>
          <p:nvSpPr>
            <p:cNvPr id="11" name="左中かっこ 10"/>
            <p:cNvSpPr/>
            <p:nvPr/>
          </p:nvSpPr>
          <p:spPr>
            <a:xfrm>
              <a:off x="1105474" y="1178219"/>
              <a:ext cx="210228" cy="465392"/>
            </a:xfrm>
            <a:prstGeom prst="leftBrace">
              <a:avLst>
                <a:gd name="adj1" fmla="val 8333"/>
                <a:gd name="adj2" fmla="val 47266"/>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7" name="グループ化 6"/>
          <p:cNvGrpSpPr/>
          <p:nvPr/>
        </p:nvGrpSpPr>
        <p:grpSpPr>
          <a:xfrm>
            <a:off x="22956" y="2119687"/>
            <a:ext cx="1070463" cy="1247692"/>
            <a:chOff x="35010" y="2037293"/>
            <a:chExt cx="1070463" cy="1247692"/>
          </a:xfrm>
        </p:grpSpPr>
        <p:sp>
          <p:nvSpPr>
            <p:cNvPr id="10" name="テキスト ボックス 9"/>
            <p:cNvSpPr txBox="1"/>
            <p:nvPr/>
          </p:nvSpPr>
          <p:spPr>
            <a:xfrm>
              <a:off x="35010" y="2275714"/>
              <a:ext cx="902811" cy="307777"/>
            </a:xfrm>
            <a:prstGeom prst="rect">
              <a:avLst/>
            </a:prstGeom>
            <a:solidFill>
              <a:srgbClr val="FFFF00"/>
            </a:solidFill>
          </p:spPr>
          <p:txBody>
            <a:bodyPr wrap="none" rtlCol="0">
              <a:spAutoFit/>
            </a:bodyPr>
            <a:lstStyle/>
            <a:p>
              <a:r>
                <a:rPr kumimoji="1" lang="ja-JP" altLang="en-US" sz="1400" b="1" dirty="0">
                  <a:solidFill>
                    <a:srgbClr val="FF0000"/>
                  </a:solidFill>
                </a:rPr>
                <a:t>所蔵情報</a:t>
              </a:r>
              <a:endParaRPr kumimoji="1" lang="en-US" altLang="ja-JP" sz="1400" b="1" dirty="0">
                <a:solidFill>
                  <a:srgbClr val="FF0000"/>
                </a:solidFill>
              </a:endParaRPr>
            </a:p>
          </p:txBody>
        </p:sp>
        <p:sp>
          <p:nvSpPr>
            <p:cNvPr id="12" name="左中かっこ 11"/>
            <p:cNvSpPr/>
            <p:nvPr/>
          </p:nvSpPr>
          <p:spPr>
            <a:xfrm>
              <a:off x="786000" y="2037293"/>
              <a:ext cx="319473" cy="1247692"/>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6" name="グループ化 5"/>
          <p:cNvGrpSpPr/>
          <p:nvPr/>
        </p:nvGrpSpPr>
        <p:grpSpPr>
          <a:xfrm>
            <a:off x="41723" y="3789041"/>
            <a:ext cx="1433933" cy="2592288"/>
            <a:chOff x="41723" y="3789041"/>
            <a:chExt cx="1433933" cy="2592288"/>
          </a:xfrm>
        </p:grpSpPr>
        <p:sp>
          <p:nvSpPr>
            <p:cNvPr id="9" name="テキスト ボックス 8"/>
            <p:cNvSpPr txBox="1"/>
            <p:nvPr/>
          </p:nvSpPr>
          <p:spPr>
            <a:xfrm>
              <a:off x="41723" y="4931296"/>
              <a:ext cx="1082348" cy="307777"/>
            </a:xfrm>
            <a:prstGeom prst="rect">
              <a:avLst/>
            </a:prstGeom>
            <a:solidFill>
              <a:srgbClr val="FFFF00"/>
            </a:solidFill>
          </p:spPr>
          <p:txBody>
            <a:bodyPr wrap="none" rtlCol="0">
              <a:spAutoFit/>
            </a:bodyPr>
            <a:lstStyle/>
            <a:p>
              <a:r>
                <a:rPr lang="ja-JP" altLang="en-US" sz="1400" b="1" dirty="0">
                  <a:solidFill>
                    <a:srgbClr val="FF0000"/>
                  </a:solidFill>
                </a:rPr>
                <a:t>書誌</a:t>
              </a:r>
              <a:r>
                <a:rPr kumimoji="1" lang="ja-JP" altLang="en-US" sz="1400" b="1" dirty="0">
                  <a:solidFill>
                    <a:srgbClr val="FF0000"/>
                  </a:solidFill>
                </a:rPr>
                <a:t>情報②</a:t>
              </a:r>
            </a:p>
          </p:txBody>
        </p:sp>
        <p:sp>
          <p:nvSpPr>
            <p:cNvPr id="13" name="左中かっこ 12"/>
            <p:cNvSpPr/>
            <p:nvPr/>
          </p:nvSpPr>
          <p:spPr>
            <a:xfrm>
              <a:off x="1105473" y="3789041"/>
              <a:ext cx="370183" cy="2592288"/>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3" name="正方形/長方形 2"/>
          <p:cNvSpPr/>
          <p:nvPr/>
        </p:nvSpPr>
        <p:spPr>
          <a:xfrm>
            <a:off x="4686369" y="2473109"/>
            <a:ext cx="1080120" cy="5060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2483768" y="2473110"/>
            <a:ext cx="1224136" cy="5060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44774" y="95712"/>
            <a:ext cx="3881877" cy="687580"/>
          </a:xfrm>
          <a:solidFill>
            <a:schemeClr val="bg1"/>
          </a:solidFill>
        </p:spPr>
        <p:txBody>
          <a:bodyPr>
            <a:normAutofit/>
          </a:bodyPr>
          <a:lstStyle/>
          <a:p>
            <a:r>
              <a:rPr lang="ja-JP" altLang="en-US" sz="4000" dirty="0"/>
              <a:t>検索結果の見方</a:t>
            </a:r>
          </a:p>
        </p:txBody>
      </p:sp>
      <p:grpSp>
        <p:nvGrpSpPr>
          <p:cNvPr id="19" name="グループ化 18"/>
          <p:cNvGrpSpPr/>
          <p:nvPr/>
        </p:nvGrpSpPr>
        <p:grpSpPr>
          <a:xfrm>
            <a:off x="2605296" y="829834"/>
            <a:ext cx="3454712" cy="3792607"/>
            <a:chOff x="2605296" y="829834"/>
            <a:chExt cx="3454712" cy="3792607"/>
          </a:xfrm>
        </p:grpSpPr>
        <p:pic>
          <p:nvPicPr>
            <p:cNvPr id="16" name="図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15553" y="829834"/>
              <a:ext cx="2844455" cy="3792607"/>
            </a:xfrm>
            <a:prstGeom prst="rect">
              <a:avLst/>
            </a:prstGeom>
          </p:spPr>
        </p:pic>
        <p:sp>
          <p:nvSpPr>
            <p:cNvPr id="18" name="曲折矢印 17"/>
            <p:cNvSpPr/>
            <p:nvPr/>
          </p:nvSpPr>
          <p:spPr>
            <a:xfrm flipV="1">
              <a:off x="2605296" y="2979168"/>
              <a:ext cx="1440160" cy="1008112"/>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1" name="グループ化 20"/>
          <p:cNvGrpSpPr/>
          <p:nvPr/>
        </p:nvGrpSpPr>
        <p:grpSpPr>
          <a:xfrm>
            <a:off x="1752593" y="933206"/>
            <a:ext cx="7264161" cy="5448123"/>
            <a:chOff x="1752593" y="933206"/>
            <a:chExt cx="7264161" cy="5448123"/>
          </a:xfrm>
        </p:grpSpPr>
        <p:pic>
          <p:nvPicPr>
            <p:cNvPr id="15" name="図 1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52593" y="933206"/>
              <a:ext cx="7264161" cy="5448123"/>
            </a:xfrm>
            <a:prstGeom prst="rect">
              <a:avLst/>
            </a:prstGeom>
          </p:spPr>
        </p:pic>
        <p:sp>
          <p:nvSpPr>
            <p:cNvPr id="20" name="角丸四角形 19"/>
            <p:cNvSpPr/>
            <p:nvPr/>
          </p:nvSpPr>
          <p:spPr>
            <a:xfrm>
              <a:off x="4142996" y="2358108"/>
              <a:ext cx="852703" cy="373518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4600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87524" y="291517"/>
            <a:ext cx="8712968" cy="1586012"/>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a:defRPr/>
            </a:pPr>
            <a:r>
              <a:rPr lang="ja-JP" altLang="en-US" dirty="0">
                <a:solidFill>
                  <a:schemeClr val="tx1"/>
                </a:solidFill>
              </a:rPr>
              <a:t>４</a:t>
            </a:r>
            <a:r>
              <a:rPr lang="en-US" altLang="ja-JP" dirty="0">
                <a:solidFill>
                  <a:schemeClr val="tx1"/>
                </a:solidFill>
              </a:rPr>
              <a:t>. </a:t>
            </a:r>
            <a:r>
              <a:rPr lang="ja-JP" altLang="en-US" dirty="0">
                <a:solidFill>
                  <a:schemeClr val="tx1"/>
                </a:solidFill>
              </a:rPr>
              <a:t>論文（記事）を探す</a:t>
            </a:r>
            <a:r>
              <a:rPr lang="en-US" altLang="ja-JP" dirty="0">
                <a:solidFill>
                  <a:schemeClr val="tx1"/>
                </a:solidFill>
              </a:rPr>
              <a:t>【</a:t>
            </a:r>
            <a:r>
              <a:rPr lang="ja-JP" altLang="en-US" dirty="0">
                <a:solidFill>
                  <a:schemeClr val="tx1"/>
                </a:solidFill>
              </a:rPr>
              <a:t>検索実習</a:t>
            </a:r>
            <a:r>
              <a:rPr lang="en-US" altLang="ja-JP" dirty="0">
                <a:solidFill>
                  <a:schemeClr val="tx1"/>
                </a:solidFill>
              </a:rPr>
              <a:t>】</a:t>
            </a:r>
            <a:endParaRPr lang="ja-JP" altLang="en-US" dirty="0">
              <a:solidFill>
                <a:schemeClr val="tx1"/>
              </a:solidFill>
              <a:latin typeface="メイリオ" pitchFamily="50" charset="-128"/>
              <a:ea typeface="メイリオ" pitchFamily="50" charset="-128"/>
            </a:endParaRPr>
          </a:p>
        </p:txBody>
      </p:sp>
      <p:pic>
        <p:nvPicPr>
          <p:cNvPr id="6" name="図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292080" y="2564904"/>
            <a:ext cx="3140968" cy="3140968"/>
          </a:xfrm>
          <a:prstGeom prst="rect">
            <a:avLst/>
          </a:prstGeom>
        </p:spPr>
      </p:pic>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44008" y="2796598"/>
            <a:ext cx="2522597" cy="2909274"/>
          </a:xfrm>
          <a:prstGeom prst="rect">
            <a:avLst/>
          </a:prstGeom>
        </p:spPr>
      </p:pic>
    </p:spTree>
    <p:extLst>
      <p:ext uri="{BB962C8B-B14F-4D97-AF65-F5344CB8AC3E}">
        <p14:creationId xmlns:p14="http://schemas.microsoft.com/office/powerpoint/2010/main" val="883388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611560" y="980728"/>
            <a:ext cx="4947161" cy="468052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mn-ea"/>
              </a:rPr>
              <a:t>図書（本</a:t>
            </a:r>
            <a:r>
              <a:rPr lang="en-US" altLang="ja-JP" sz="4000" b="1" dirty="0">
                <a:solidFill>
                  <a:schemeClr val="tx1"/>
                </a:solidFill>
                <a:latin typeface="+mn-ea"/>
              </a:rPr>
              <a:t>)</a:t>
            </a:r>
          </a:p>
          <a:p>
            <a:pPr algn="ctr"/>
            <a:endParaRPr lang="en-US" altLang="ja-JP" sz="4000" b="1" dirty="0">
              <a:solidFill>
                <a:schemeClr val="tx1"/>
              </a:solidFill>
              <a:latin typeface="+mn-ea"/>
            </a:endParaRPr>
          </a:p>
          <a:p>
            <a:pPr marL="214313" indent="-214313">
              <a:buFont typeface="Wingdings" panose="05000000000000000000" pitchFamily="2" charset="2"/>
              <a:buChar char="l"/>
            </a:pPr>
            <a:r>
              <a:rPr lang="en-US" altLang="ja-JP" sz="2000" dirty="0">
                <a:solidFill>
                  <a:schemeClr val="tx1"/>
                </a:solidFill>
                <a:latin typeface="+mn-ea"/>
              </a:rPr>
              <a:t>1</a:t>
            </a:r>
            <a:r>
              <a:rPr lang="ja-JP" altLang="en-US" sz="2000" dirty="0">
                <a:solidFill>
                  <a:schemeClr val="tx1"/>
                </a:solidFill>
                <a:latin typeface="+mn-ea"/>
              </a:rPr>
              <a:t>冊</a:t>
            </a:r>
            <a:r>
              <a:rPr lang="en-US" altLang="ja-JP" sz="2000" dirty="0">
                <a:solidFill>
                  <a:schemeClr val="tx1"/>
                </a:solidFill>
                <a:latin typeface="+mn-ea"/>
              </a:rPr>
              <a:t>1</a:t>
            </a:r>
            <a:r>
              <a:rPr lang="ja-JP" altLang="en-US" sz="2000" dirty="0">
                <a:solidFill>
                  <a:schemeClr val="tx1"/>
                </a:solidFill>
                <a:latin typeface="+mn-ea"/>
              </a:rPr>
              <a:t>冊違うタイトルで、個別に刊行される。</a:t>
            </a:r>
            <a:endParaRPr lang="en-US" altLang="ja-JP" sz="2000" dirty="0">
              <a:solidFill>
                <a:schemeClr val="tx1"/>
              </a:solidFill>
              <a:latin typeface="+mn-ea"/>
            </a:endParaRPr>
          </a:p>
          <a:p>
            <a:pPr marL="214313" indent="-214313">
              <a:buFont typeface="Wingdings" panose="05000000000000000000" pitchFamily="2" charset="2"/>
              <a:buChar char="l"/>
            </a:pPr>
            <a:endParaRPr lang="en-US" altLang="ja-JP" sz="2000" dirty="0">
              <a:solidFill>
                <a:schemeClr val="tx1"/>
              </a:solidFill>
              <a:latin typeface="+mn-ea"/>
            </a:endParaRPr>
          </a:p>
          <a:p>
            <a:pPr marL="214313" indent="-214313">
              <a:buFont typeface="Wingdings" panose="05000000000000000000" pitchFamily="2" charset="2"/>
              <a:buChar char="l"/>
            </a:pPr>
            <a:r>
              <a:rPr lang="ja-JP" altLang="en-US" sz="2000" dirty="0">
                <a:solidFill>
                  <a:schemeClr val="tx1"/>
                </a:solidFill>
                <a:latin typeface="+mn-ea"/>
              </a:rPr>
              <a:t>単発、あるいは不定期に刊行される。</a:t>
            </a:r>
            <a:endParaRPr lang="en-US" altLang="ja-JP" sz="2000" dirty="0">
              <a:solidFill>
                <a:schemeClr val="tx1"/>
              </a:solidFill>
              <a:latin typeface="+mn-ea"/>
            </a:endParaRPr>
          </a:p>
          <a:p>
            <a:endParaRPr lang="en-US" altLang="ja-JP" sz="2000" dirty="0">
              <a:solidFill>
                <a:schemeClr val="tx1"/>
              </a:solidFill>
              <a:latin typeface="+mn-ea"/>
            </a:endParaRPr>
          </a:p>
          <a:p>
            <a:pPr marL="214313" indent="-214313">
              <a:buFont typeface="Wingdings" panose="05000000000000000000" pitchFamily="2" charset="2"/>
              <a:buChar char="l"/>
            </a:pPr>
            <a:r>
              <a:rPr lang="ja-JP" altLang="en-US" sz="2000" dirty="0">
                <a:solidFill>
                  <a:schemeClr val="tx1"/>
                </a:solidFill>
                <a:latin typeface="+mn-ea"/>
              </a:rPr>
              <a:t>あるテーマについて体系的にまとめられている。</a:t>
            </a:r>
            <a:endParaRPr lang="en-US" altLang="ja-JP" sz="2000" dirty="0">
              <a:solidFill>
                <a:schemeClr val="tx1"/>
              </a:solidFill>
              <a:latin typeface="+mn-ea"/>
            </a:endParaRPr>
          </a:p>
          <a:p>
            <a:pPr marL="214313" indent="-214313">
              <a:buFont typeface="Wingdings" panose="05000000000000000000" pitchFamily="2" charset="2"/>
              <a:buChar char="l"/>
            </a:pPr>
            <a:endParaRPr lang="en-US" altLang="ja-JP" sz="2000" dirty="0">
              <a:solidFill>
                <a:schemeClr val="tx1"/>
              </a:solidFill>
              <a:latin typeface="+mn-ea"/>
            </a:endParaRPr>
          </a:p>
          <a:p>
            <a:pPr marL="214313" indent="-214313">
              <a:buFont typeface="Wingdings" panose="05000000000000000000" pitchFamily="2" charset="2"/>
              <a:buChar char="l"/>
            </a:pPr>
            <a:r>
              <a:rPr lang="ja-JP" altLang="en-US" sz="2000" dirty="0">
                <a:solidFill>
                  <a:schemeClr val="tx1"/>
                </a:solidFill>
                <a:latin typeface="+mn-ea"/>
              </a:rPr>
              <a:t>刊行までに数年を要するものもある。</a:t>
            </a:r>
            <a:endParaRPr lang="en-US" altLang="ja-JP" sz="2000" dirty="0">
              <a:solidFill>
                <a:schemeClr val="tx1"/>
              </a:solidFill>
              <a:latin typeface="+mn-ea"/>
            </a:endParaRPr>
          </a:p>
          <a:p>
            <a:r>
              <a:rPr lang="ja-JP" altLang="en-US" sz="2000" dirty="0">
                <a:solidFill>
                  <a:schemeClr val="tx1"/>
                </a:solidFill>
                <a:latin typeface="+mn-ea"/>
              </a:rPr>
              <a:t>　</a:t>
            </a:r>
            <a:r>
              <a:rPr lang="en-US" altLang="ja-JP" sz="2000" dirty="0">
                <a:solidFill>
                  <a:schemeClr val="tx1"/>
                </a:solidFill>
                <a:latin typeface="+mn-ea"/>
              </a:rPr>
              <a:t>(</a:t>
            </a:r>
            <a:r>
              <a:rPr lang="ja-JP" altLang="en-US" sz="2000" dirty="0">
                <a:solidFill>
                  <a:schemeClr val="tx1"/>
                </a:solidFill>
                <a:latin typeface="+mn-ea"/>
              </a:rPr>
              <a:t>辞書、事典類など</a:t>
            </a:r>
            <a:r>
              <a:rPr lang="en-US" altLang="ja-JP" sz="2000" dirty="0">
                <a:solidFill>
                  <a:schemeClr val="tx1"/>
                </a:solidFill>
                <a:latin typeface="+mn-ea"/>
              </a:rPr>
              <a:t>)</a:t>
            </a:r>
          </a:p>
          <a:p>
            <a:r>
              <a:rPr lang="ja-JP" altLang="en-US" sz="2000" b="1" dirty="0">
                <a:solidFill>
                  <a:schemeClr val="tx1"/>
                </a:solidFill>
                <a:latin typeface="+mn-ea"/>
              </a:rPr>
              <a:t>　</a:t>
            </a:r>
            <a:r>
              <a:rPr lang="ja-JP" altLang="en-US" sz="2000" dirty="0">
                <a:solidFill>
                  <a:schemeClr val="tx1"/>
                </a:solidFill>
                <a:latin typeface="+mn-ea"/>
              </a:rPr>
              <a:t>→その分情報がよく吟味されている</a:t>
            </a:r>
            <a:endParaRPr lang="en-US" altLang="ja-JP" sz="2000" dirty="0">
              <a:solidFill>
                <a:schemeClr val="tx1"/>
              </a:solidFill>
              <a:latin typeface="+mn-ea"/>
            </a:endParaRPr>
          </a:p>
          <a:p>
            <a:pPr algn="ctr"/>
            <a:endParaRPr lang="en-US" altLang="ja-JP" sz="1350" b="1" dirty="0">
              <a:solidFill>
                <a:schemeClr val="tx1"/>
              </a:solidFill>
              <a:latin typeface="+mn-ea"/>
            </a:endParaRPr>
          </a:p>
        </p:txBody>
      </p:sp>
      <p:sp>
        <p:nvSpPr>
          <p:cNvPr id="4" name="テキスト ボックス 3"/>
          <p:cNvSpPr txBox="1"/>
          <p:nvPr/>
        </p:nvSpPr>
        <p:spPr>
          <a:xfrm>
            <a:off x="5382090" y="3537012"/>
            <a:ext cx="1242138" cy="300082"/>
          </a:xfrm>
          <a:prstGeom prst="rect">
            <a:avLst/>
          </a:prstGeom>
          <a:noFill/>
        </p:spPr>
        <p:txBody>
          <a:bodyPr wrap="square" rtlCol="0">
            <a:spAutoFit/>
          </a:bodyPr>
          <a:lstStyle/>
          <a:p>
            <a:endParaRPr lang="ja-JP" altLang="en-US" sz="1350" dirty="0"/>
          </a:p>
        </p:txBody>
      </p:sp>
      <p:graphicFrame>
        <p:nvGraphicFramePr>
          <p:cNvPr id="2" name="オブジェクト 1"/>
          <p:cNvGraphicFramePr>
            <a:graphicFrameLocks noGrp="1" noChangeAspect="1"/>
          </p:cNvGraphicFramePr>
          <p:nvPr>
            <p:extLst/>
          </p:nvPr>
        </p:nvGraphicFramePr>
        <p:xfrm>
          <a:off x="5724128" y="1272204"/>
          <a:ext cx="2869096" cy="4384029"/>
        </p:xfrm>
        <a:graphic>
          <a:graphicData uri="http://schemas.openxmlformats.org/presentationml/2006/ole">
            <mc:AlternateContent xmlns:mc="http://schemas.openxmlformats.org/markup-compatibility/2006">
              <mc:Choice xmlns:v="urn:schemas-microsoft-com:vml" Requires="v">
                <p:oleObj spid="_x0000_s2277" name="ビットマップ イメージ" r:id="rId4" imgW="2980952" imgH="4544059" progId="PBrush">
                  <p:embed/>
                </p:oleObj>
              </mc:Choice>
              <mc:Fallback>
                <p:oleObj name="ビットマップ イメージ" r:id="rId4" imgW="2980952" imgH="4544059" progId="PBrush">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1272204"/>
                        <a:ext cx="2869096" cy="438402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15377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36196" y="188640"/>
            <a:ext cx="5191343" cy="4301177"/>
          </a:xfrm>
          <a:prstGeom prst="rect">
            <a:avLst/>
          </a:prstGeom>
          <a:noFill/>
          <a:ln w="57150">
            <a:solidFill>
              <a:schemeClr val="accent1"/>
            </a:solidFill>
          </a:ln>
        </p:spPr>
        <p:txBody>
          <a:bodyPr wrap="square">
            <a:spAutoFit/>
          </a:bodyPr>
          <a:lstStyle/>
          <a:p>
            <a:pPr algn="ctr"/>
            <a:r>
              <a:rPr lang="ja-JP" altLang="en-US" sz="4000" b="1" dirty="0">
                <a:latin typeface="+mn-ea"/>
              </a:rPr>
              <a:t>雑誌（逐次刊行物）</a:t>
            </a:r>
          </a:p>
          <a:p>
            <a:pPr algn="ctr"/>
            <a:endParaRPr lang="en-US" altLang="ja-JP" sz="1350" b="1" dirty="0">
              <a:latin typeface="+mn-ea"/>
            </a:endParaRPr>
          </a:p>
          <a:p>
            <a:pPr marL="214313" indent="-214313">
              <a:buFont typeface="Wingdings" panose="05000000000000000000" pitchFamily="2" charset="2"/>
              <a:buChar char="l"/>
            </a:pPr>
            <a:r>
              <a:rPr lang="ja-JP" altLang="en-US" sz="2000" b="1" dirty="0">
                <a:latin typeface="+mn-ea"/>
              </a:rPr>
              <a:t>同じタイトルで定期的に刊行され続ける。</a:t>
            </a:r>
            <a:endParaRPr lang="en-US" altLang="ja-JP" sz="2000" b="1" dirty="0">
              <a:latin typeface="+mn-ea"/>
            </a:endParaRPr>
          </a:p>
          <a:p>
            <a:pPr marL="214313" indent="-214313">
              <a:buFont typeface="Wingdings" panose="05000000000000000000" pitchFamily="2" charset="2"/>
              <a:buChar char="l"/>
            </a:pPr>
            <a:endParaRPr lang="en-US" altLang="ja-JP" sz="2000" b="1" dirty="0">
              <a:latin typeface="+mn-ea"/>
            </a:endParaRPr>
          </a:p>
          <a:p>
            <a:pPr marL="214313" indent="-214313">
              <a:buFont typeface="Wingdings" panose="05000000000000000000" pitchFamily="2" charset="2"/>
              <a:buChar char="l"/>
            </a:pPr>
            <a:r>
              <a:rPr lang="en-US" altLang="ja-JP" sz="2000" b="1" dirty="0">
                <a:latin typeface="+mn-ea"/>
              </a:rPr>
              <a:t>1</a:t>
            </a:r>
            <a:r>
              <a:rPr lang="ja-JP" altLang="en-US" sz="2000" b="1" dirty="0">
                <a:latin typeface="+mn-ea"/>
              </a:rPr>
              <a:t>冊</a:t>
            </a:r>
            <a:r>
              <a:rPr lang="en-US" altLang="ja-JP" sz="2000" b="1" dirty="0">
                <a:latin typeface="+mn-ea"/>
              </a:rPr>
              <a:t>1</a:t>
            </a:r>
            <a:r>
              <a:rPr lang="ja-JP" altLang="en-US" sz="2000" b="1" dirty="0">
                <a:latin typeface="+mn-ea"/>
              </a:rPr>
              <a:t>冊を区別するために「巻</a:t>
            </a:r>
            <a:r>
              <a:rPr lang="en-US" altLang="ja-JP" sz="2000" b="1" dirty="0">
                <a:latin typeface="+mn-ea"/>
              </a:rPr>
              <a:t>(</a:t>
            </a:r>
            <a:r>
              <a:rPr lang="en-US" altLang="ja-JP" sz="2000" b="1" dirty="0" err="1">
                <a:latin typeface="+mn-ea"/>
              </a:rPr>
              <a:t>Vol</a:t>
            </a:r>
            <a:r>
              <a:rPr lang="en-US" altLang="ja-JP" sz="2000" b="1" dirty="0">
                <a:latin typeface="+mn-ea"/>
              </a:rPr>
              <a:t>)</a:t>
            </a:r>
            <a:r>
              <a:rPr lang="ja-JP" altLang="en-US" sz="2000" b="1" dirty="0">
                <a:latin typeface="+mn-ea"/>
              </a:rPr>
              <a:t>」や「号</a:t>
            </a:r>
            <a:r>
              <a:rPr lang="en-US" altLang="ja-JP" sz="2000" b="1" dirty="0">
                <a:latin typeface="+mn-ea"/>
              </a:rPr>
              <a:t>(no)</a:t>
            </a:r>
            <a:r>
              <a:rPr lang="ja-JP" altLang="en-US" sz="2000" b="1" dirty="0">
                <a:latin typeface="+mn-ea"/>
              </a:rPr>
              <a:t>」という巻号表記が付けられている。</a:t>
            </a:r>
            <a:endParaRPr lang="en-US" altLang="ja-JP" sz="2000" b="1" dirty="0">
              <a:latin typeface="+mn-ea"/>
            </a:endParaRPr>
          </a:p>
          <a:p>
            <a:pPr marL="214313" indent="-214313">
              <a:buFont typeface="Wingdings" panose="05000000000000000000" pitchFamily="2" charset="2"/>
              <a:buChar char="l"/>
            </a:pPr>
            <a:endParaRPr lang="en-US" altLang="ja-JP" sz="2000" dirty="0">
              <a:latin typeface="+mn-ea"/>
            </a:endParaRPr>
          </a:p>
          <a:p>
            <a:pPr marL="214313" indent="-214313">
              <a:buFont typeface="Wingdings" panose="05000000000000000000" pitchFamily="2" charset="2"/>
              <a:buChar char="l"/>
            </a:pPr>
            <a:r>
              <a:rPr lang="ja-JP" altLang="en-US" sz="2000" dirty="0">
                <a:latin typeface="+mn-ea"/>
              </a:rPr>
              <a:t>主題、読者層、執筆者層などにおいて一定の方向性をもつ複数の論文（記事）が掲載されている。</a:t>
            </a:r>
            <a:endParaRPr lang="en-US" altLang="ja-JP" sz="2000" dirty="0">
              <a:latin typeface="+mn-ea"/>
            </a:endParaRPr>
          </a:p>
          <a:p>
            <a:pPr marL="214313" indent="-214313">
              <a:buFont typeface="Wingdings" panose="05000000000000000000" pitchFamily="2" charset="2"/>
              <a:buChar char="l"/>
            </a:pPr>
            <a:r>
              <a:rPr lang="ja-JP" altLang="en-US" sz="2000" dirty="0">
                <a:latin typeface="+mn-ea"/>
              </a:rPr>
              <a:t>週刊、月刊など比較的短い周期で刊行されるため、図書よりも新しい情報が書かれていることが多い。</a:t>
            </a:r>
            <a:endParaRPr lang="en-US" altLang="ja-JP" sz="2000" dirty="0">
              <a:latin typeface="+mn-ea"/>
            </a:endParaRPr>
          </a:p>
        </p:txBody>
      </p:sp>
      <p:sp>
        <p:nvSpPr>
          <p:cNvPr id="5" name="正方形/長方形 4"/>
          <p:cNvSpPr/>
          <p:nvPr/>
        </p:nvSpPr>
        <p:spPr>
          <a:xfrm>
            <a:off x="236197" y="4689333"/>
            <a:ext cx="4458023" cy="1131079"/>
          </a:xfrm>
          <a:prstGeom prst="rect">
            <a:avLst/>
          </a:prstGeom>
          <a:noFill/>
          <a:ln w="19050">
            <a:solidFill>
              <a:schemeClr val="tx2">
                <a:lumMod val="75000"/>
              </a:schemeClr>
            </a:solidFill>
          </a:ln>
        </p:spPr>
        <p:txBody>
          <a:bodyPr wrap="square">
            <a:spAutoFit/>
          </a:bodyPr>
          <a:lstStyle/>
          <a:p>
            <a:r>
              <a:rPr lang="ja-JP" altLang="en-US" dirty="0">
                <a:latin typeface="+mn-ea"/>
              </a:rPr>
              <a:t>商業雑誌：書店などで一般販売される雑誌</a:t>
            </a:r>
            <a:endParaRPr lang="en-US" altLang="ja-JP" dirty="0">
              <a:latin typeface="+mn-ea"/>
            </a:endParaRPr>
          </a:p>
          <a:p>
            <a:r>
              <a:rPr lang="ja-JP" altLang="en-US" b="1" dirty="0">
                <a:latin typeface="+mn-ea"/>
              </a:rPr>
              <a:t>学術雑誌</a:t>
            </a:r>
            <a:r>
              <a:rPr lang="ja-JP" altLang="en-US" dirty="0">
                <a:latin typeface="+mn-ea"/>
              </a:rPr>
              <a:t>：学術団体が発行する雑誌</a:t>
            </a:r>
            <a:endParaRPr lang="en-US" altLang="ja-JP" dirty="0">
              <a:latin typeface="+mn-ea"/>
            </a:endParaRPr>
          </a:p>
          <a:p>
            <a:r>
              <a:rPr lang="ja-JP" altLang="en-US" b="1" dirty="0">
                <a:latin typeface="+mn-ea"/>
              </a:rPr>
              <a:t>紀要</a:t>
            </a:r>
            <a:r>
              <a:rPr lang="ja-JP" altLang="en-US" dirty="0">
                <a:latin typeface="+mn-ea"/>
              </a:rPr>
              <a:t>　　：各大学や研究機関が出版する雑誌</a:t>
            </a:r>
            <a:endParaRPr lang="en-US" altLang="ja-JP" dirty="0">
              <a:latin typeface="+mn-ea"/>
            </a:endParaRPr>
          </a:p>
          <a:p>
            <a:pPr algn="ctr"/>
            <a:endParaRPr lang="en-US" altLang="ja-JP" sz="1350" dirty="0">
              <a:latin typeface="+mn-ea"/>
            </a:endParaRPr>
          </a:p>
        </p:txBody>
      </p:sp>
      <p:sp>
        <p:nvSpPr>
          <p:cNvPr id="8" name="角丸四角形 7"/>
          <p:cNvSpPr/>
          <p:nvPr/>
        </p:nvSpPr>
        <p:spPr>
          <a:xfrm>
            <a:off x="107504" y="5013176"/>
            <a:ext cx="4752528" cy="648072"/>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16" name="図 15" descr="kango_kiji_mini.gif"/>
          <p:cNvPicPr>
            <a:picLocks noChangeAspect="1"/>
          </p:cNvPicPr>
          <p:nvPr/>
        </p:nvPicPr>
        <p:blipFill>
          <a:blip r:embed="rId3" cstate="print"/>
          <a:stretch>
            <a:fillRect/>
          </a:stretch>
        </p:blipFill>
        <p:spPr>
          <a:xfrm>
            <a:off x="5568771" y="4141503"/>
            <a:ext cx="3043130" cy="1853767"/>
          </a:xfrm>
          <a:prstGeom prst="rect">
            <a:avLst/>
          </a:prstGeom>
          <a:ln>
            <a:solidFill>
              <a:schemeClr val="tx1"/>
            </a:solidFill>
          </a:ln>
        </p:spPr>
      </p:pic>
      <p:pic>
        <p:nvPicPr>
          <p:cNvPr id="5121" name="Picture 1"/>
          <p:cNvPicPr>
            <a:picLocks noChangeAspect="1" noChangeArrowheads="1"/>
          </p:cNvPicPr>
          <p:nvPr/>
        </p:nvPicPr>
        <p:blipFill>
          <a:blip r:embed="rId4" cstate="print"/>
          <a:srcRect/>
          <a:stretch>
            <a:fillRect/>
          </a:stretch>
        </p:blipFill>
        <p:spPr bwMode="auto">
          <a:xfrm>
            <a:off x="6032952" y="252303"/>
            <a:ext cx="2727103" cy="3666439"/>
          </a:xfrm>
          <a:prstGeom prst="rect">
            <a:avLst/>
          </a:prstGeom>
          <a:noFill/>
          <a:ln w="9525">
            <a:noFill/>
            <a:miter lim="800000"/>
            <a:headEnd/>
            <a:tailEnd/>
          </a:ln>
        </p:spPr>
      </p:pic>
      <p:grpSp>
        <p:nvGrpSpPr>
          <p:cNvPr id="13" name="グループ化 12"/>
          <p:cNvGrpSpPr/>
          <p:nvPr/>
        </p:nvGrpSpPr>
        <p:grpSpPr>
          <a:xfrm>
            <a:off x="5557560" y="4582865"/>
            <a:ext cx="3334920" cy="1765364"/>
            <a:chOff x="5557560" y="4582865"/>
            <a:chExt cx="3334920" cy="1765364"/>
          </a:xfrm>
        </p:grpSpPr>
        <p:sp>
          <p:nvSpPr>
            <p:cNvPr id="17" name="角丸四角形 16"/>
            <p:cNvSpPr/>
            <p:nvPr/>
          </p:nvSpPr>
          <p:spPr>
            <a:xfrm>
              <a:off x="5557560" y="4582865"/>
              <a:ext cx="3043130" cy="141240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テキスト ボックス 21"/>
            <p:cNvSpPr txBox="1"/>
            <p:nvPr/>
          </p:nvSpPr>
          <p:spPr>
            <a:xfrm>
              <a:off x="7452320" y="5517232"/>
              <a:ext cx="1440160" cy="830997"/>
            </a:xfrm>
            <a:prstGeom prst="rect">
              <a:avLst/>
            </a:prstGeom>
            <a:solidFill>
              <a:schemeClr val="bg1"/>
            </a:solidFill>
            <a:ln>
              <a:noFill/>
            </a:ln>
          </p:spPr>
          <p:txBody>
            <a:bodyPr wrap="square" rtlCol="0">
              <a:spAutoFit/>
            </a:bodyPr>
            <a:lstStyle/>
            <a:p>
              <a:r>
                <a:rPr lang="ja-JP" altLang="en-US" sz="4800" b="1" dirty="0">
                  <a:solidFill>
                    <a:srgbClr val="FF0000"/>
                  </a:solidFill>
                  <a:latin typeface="+mn-ea"/>
                </a:rPr>
                <a:t>論文</a:t>
              </a:r>
            </a:p>
          </p:txBody>
        </p:sp>
      </p:grpSp>
      <p:grpSp>
        <p:nvGrpSpPr>
          <p:cNvPr id="11" name="グループ化 10"/>
          <p:cNvGrpSpPr/>
          <p:nvPr/>
        </p:nvGrpSpPr>
        <p:grpSpPr>
          <a:xfrm>
            <a:off x="5498424" y="382319"/>
            <a:ext cx="1353763" cy="3600086"/>
            <a:chOff x="5498424" y="382319"/>
            <a:chExt cx="1353763" cy="3600086"/>
          </a:xfrm>
        </p:grpSpPr>
        <p:pic>
          <p:nvPicPr>
            <p:cNvPr id="19" name="図 18" descr="kango_vol_mini.jpg"/>
            <p:cNvPicPr>
              <a:picLocks noChangeAspect="1"/>
            </p:cNvPicPr>
            <p:nvPr/>
          </p:nvPicPr>
          <p:blipFill>
            <a:blip r:embed="rId5" cstate="print"/>
            <a:stretch>
              <a:fillRect/>
            </a:stretch>
          </p:blipFill>
          <p:spPr>
            <a:xfrm>
              <a:off x="5557560" y="2645148"/>
              <a:ext cx="1294627" cy="1294627"/>
            </a:xfrm>
            <a:prstGeom prst="rect">
              <a:avLst/>
            </a:prstGeom>
          </p:spPr>
        </p:pic>
        <p:sp>
          <p:nvSpPr>
            <p:cNvPr id="23" name="角丸四角形 22"/>
            <p:cNvSpPr/>
            <p:nvPr/>
          </p:nvSpPr>
          <p:spPr>
            <a:xfrm>
              <a:off x="5962067" y="382319"/>
              <a:ext cx="626157" cy="393293"/>
            </a:xfrm>
            <a:prstGeom prst="round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1350"/>
            </a:p>
          </p:txBody>
        </p:sp>
        <p:sp>
          <p:nvSpPr>
            <p:cNvPr id="21" name="角丸四角形 20"/>
            <p:cNvSpPr/>
            <p:nvPr/>
          </p:nvSpPr>
          <p:spPr>
            <a:xfrm>
              <a:off x="5498424" y="3501008"/>
              <a:ext cx="1353763" cy="481397"/>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 name="下矢印 2"/>
            <p:cNvSpPr/>
            <p:nvPr/>
          </p:nvSpPr>
          <p:spPr>
            <a:xfrm>
              <a:off x="5962067" y="775613"/>
              <a:ext cx="348521" cy="195217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5076056" y="56991"/>
            <a:ext cx="2053060" cy="2502537"/>
            <a:chOff x="5076056" y="56991"/>
            <a:chExt cx="2053060" cy="2502537"/>
          </a:xfrm>
        </p:grpSpPr>
        <p:sp>
          <p:nvSpPr>
            <p:cNvPr id="25" name="角丸四角形 24"/>
            <p:cNvSpPr/>
            <p:nvPr/>
          </p:nvSpPr>
          <p:spPr>
            <a:xfrm rot="19734855">
              <a:off x="6644189" y="56991"/>
              <a:ext cx="484927" cy="2502537"/>
            </a:xfrm>
            <a:prstGeom prst="roundRect">
              <a:avLst/>
            </a:prstGeom>
            <a:noFill/>
            <a:ln w="952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0" name="カギ線コネクタ 9"/>
            <p:cNvCxnSpPr/>
            <p:nvPr/>
          </p:nvCxnSpPr>
          <p:spPr>
            <a:xfrm flipV="1">
              <a:off x="5076056" y="252303"/>
              <a:ext cx="956896" cy="728425"/>
            </a:xfrm>
            <a:prstGeom prst="bentConnector3">
              <a:avLst/>
            </a:prstGeom>
            <a:ln w="952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84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58247" y="202786"/>
            <a:ext cx="7543800" cy="871016"/>
          </a:xfrm>
        </p:spPr>
        <p:txBody>
          <a:bodyPr/>
          <a:lstStyle/>
          <a:p>
            <a:r>
              <a:rPr kumimoji="1" lang="ja-JP" altLang="en-US" dirty="0"/>
              <a:t>電子ジャーナル</a:t>
            </a:r>
          </a:p>
        </p:txBody>
      </p:sp>
      <p:sp>
        <p:nvSpPr>
          <p:cNvPr id="4" name="Rectangle 4"/>
          <p:cNvSpPr>
            <a:spLocks noGrp="1" noChangeArrowheads="1"/>
          </p:cNvSpPr>
          <p:nvPr>
            <p:ph idx="4294967295"/>
          </p:nvPr>
        </p:nvSpPr>
        <p:spPr bwMode="auto">
          <a:xfrm>
            <a:off x="539552" y="1085215"/>
            <a:ext cx="7632848" cy="839877"/>
          </a:xfrm>
          <a:prstGeom prst="rect">
            <a:avLst/>
          </a:prstGeom>
          <a:noFill/>
          <a:ln w="9525">
            <a:noFill/>
            <a:miter lim="800000"/>
            <a:headEnd/>
            <a:tailEnd/>
          </a:ln>
        </p:spPr>
        <p:txBody>
          <a:bodyPr>
            <a:noAutofit/>
          </a:bodyPr>
          <a:lstStyle/>
          <a:p>
            <a:pPr marL="257175" indent="-257175">
              <a:spcBef>
                <a:spcPct val="20000"/>
              </a:spcBef>
              <a:buClr>
                <a:schemeClr val="tx2"/>
              </a:buClr>
              <a:buSzPct val="70000"/>
              <a:buFont typeface="Wingdings" pitchFamily="2" charset="2"/>
              <a:buChar char="¡"/>
            </a:pPr>
            <a:r>
              <a:rPr lang="ja-JP" altLang="en-US" sz="3600" dirty="0">
                <a:solidFill>
                  <a:schemeClr val="tx1"/>
                </a:solidFill>
                <a:latin typeface="Verdana" pitchFamily="34" charset="0"/>
              </a:rPr>
              <a:t>学術雑誌を電子化したもの</a:t>
            </a:r>
          </a:p>
          <a:p>
            <a:pPr marL="257175" indent="-257175">
              <a:spcBef>
                <a:spcPct val="20000"/>
              </a:spcBef>
              <a:buClr>
                <a:schemeClr val="tx2"/>
              </a:buClr>
              <a:buSzPct val="70000"/>
              <a:buFont typeface="Wingdings" pitchFamily="2" charset="2"/>
              <a:buChar char="¡"/>
            </a:pPr>
            <a:r>
              <a:rPr lang="ja-JP" altLang="en-US" sz="3600" dirty="0">
                <a:solidFill>
                  <a:schemeClr val="tx1"/>
                </a:solidFill>
                <a:latin typeface="Verdana" pitchFamily="34" charset="0"/>
              </a:rPr>
              <a:t>パソコンから、インターネットを通じて</a:t>
            </a:r>
          </a:p>
          <a:p>
            <a:pPr marL="257175" indent="-257175">
              <a:spcBef>
                <a:spcPct val="20000"/>
              </a:spcBef>
              <a:buClr>
                <a:schemeClr val="tx2"/>
              </a:buClr>
              <a:buSzPct val="70000"/>
              <a:buNone/>
            </a:pPr>
            <a:r>
              <a:rPr lang="ja-JP" altLang="en-US" sz="3600" dirty="0">
                <a:solidFill>
                  <a:schemeClr val="tx1"/>
                </a:solidFill>
                <a:latin typeface="Verdana" pitchFamily="34" charset="0"/>
              </a:rPr>
              <a:t>　論文を読むことができる。</a:t>
            </a:r>
          </a:p>
        </p:txBody>
      </p:sp>
      <p:pic>
        <p:nvPicPr>
          <p:cNvPr id="5" name="Picture 4"/>
          <p:cNvPicPr>
            <a:picLocks noChangeAspect="1" noChangeArrowheads="1"/>
          </p:cNvPicPr>
          <p:nvPr/>
        </p:nvPicPr>
        <p:blipFill>
          <a:blip r:embed="rId3" cstate="print"/>
          <a:srcRect/>
          <a:stretch>
            <a:fillRect/>
          </a:stretch>
        </p:blipFill>
        <p:spPr>
          <a:xfrm>
            <a:off x="251520" y="3454035"/>
            <a:ext cx="3960440" cy="2781885"/>
          </a:xfrm>
          <a:prstGeom prst="rect">
            <a:avLst/>
          </a:prstGeom>
          <a:noFill/>
        </p:spPr>
      </p:pic>
      <p:pic>
        <p:nvPicPr>
          <p:cNvPr id="6" name="Picture 6"/>
          <p:cNvPicPr>
            <a:picLocks noChangeAspect="1" noChangeArrowheads="1"/>
          </p:cNvPicPr>
          <p:nvPr/>
        </p:nvPicPr>
        <p:blipFill>
          <a:blip r:embed="rId4" cstate="print"/>
          <a:srcRect/>
          <a:stretch>
            <a:fillRect/>
          </a:stretch>
        </p:blipFill>
        <p:spPr bwMode="auto">
          <a:xfrm>
            <a:off x="4591571" y="3454035"/>
            <a:ext cx="3817792" cy="2753256"/>
          </a:xfrm>
          <a:prstGeom prst="rect">
            <a:avLst/>
          </a:prstGeom>
          <a:noFill/>
          <a:ln w="9525">
            <a:noFill/>
            <a:miter lim="800000"/>
            <a:headEnd/>
            <a:tailEnd/>
          </a:ln>
        </p:spPr>
      </p:pic>
      <p:sp>
        <p:nvSpPr>
          <p:cNvPr id="7" name="右矢印 6"/>
          <p:cNvSpPr/>
          <p:nvPr/>
        </p:nvSpPr>
        <p:spPr>
          <a:xfrm>
            <a:off x="3995936" y="4293096"/>
            <a:ext cx="1080120" cy="108012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619672" y="2996952"/>
            <a:ext cx="1224136" cy="5760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冊子体</a:t>
            </a:r>
          </a:p>
        </p:txBody>
      </p:sp>
      <p:sp>
        <p:nvSpPr>
          <p:cNvPr id="9" name="正方形/長方形 8"/>
          <p:cNvSpPr/>
          <p:nvPr/>
        </p:nvSpPr>
        <p:spPr>
          <a:xfrm>
            <a:off x="5550635" y="2996952"/>
            <a:ext cx="2249927" cy="5760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電子ジャーナル</a:t>
            </a:r>
          </a:p>
        </p:txBody>
      </p:sp>
    </p:spTree>
    <p:extLst>
      <p:ext uri="{BB962C8B-B14F-4D97-AF65-F5344CB8AC3E}">
        <p14:creationId xmlns:p14="http://schemas.microsoft.com/office/powerpoint/2010/main" val="203923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23528" y="116633"/>
            <a:ext cx="7776864" cy="720080"/>
          </a:xfrm>
        </p:spPr>
        <p:txBody>
          <a:bodyPr>
            <a:normAutofit fontScale="90000"/>
          </a:bodyPr>
          <a:lstStyle/>
          <a:p>
            <a:r>
              <a:rPr lang="ja-JP" altLang="en-US" sz="4000" dirty="0"/>
              <a:t>メディア（媒体）別データベースの紹介</a:t>
            </a:r>
            <a:endParaRPr lang="en-US" altLang="ja-JP" sz="4000" dirty="0"/>
          </a:p>
        </p:txBody>
      </p:sp>
      <p:graphicFrame>
        <p:nvGraphicFramePr>
          <p:cNvPr id="5" name="表 4"/>
          <p:cNvGraphicFramePr>
            <a:graphicFrameLocks noGrp="1"/>
          </p:cNvGraphicFramePr>
          <p:nvPr>
            <p:extLst>
              <p:ext uri="{D42A27DB-BD31-4B8C-83A1-F6EECF244321}">
                <p14:modId xmlns:p14="http://schemas.microsoft.com/office/powerpoint/2010/main" val="2087182261"/>
              </p:ext>
            </p:extLst>
          </p:nvPr>
        </p:nvGraphicFramePr>
        <p:xfrm>
          <a:off x="323528" y="836713"/>
          <a:ext cx="8640959" cy="5394912"/>
        </p:xfrm>
        <a:graphic>
          <a:graphicData uri="http://schemas.openxmlformats.org/drawingml/2006/table">
            <a:tbl>
              <a:tblPr firstRow="1" bandRow="1">
                <a:tableStyleId>{5C22544A-7EE6-4342-B048-85BDC9FD1C3A}</a:tableStyleId>
              </a:tblPr>
              <a:tblGrid>
                <a:gridCol w="1562642">
                  <a:extLst>
                    <a:ext uri="{9D8B030D-6E8A-4147-A177-3AD203B41FA5}">
                      <a16:colId xmlns:a16="http://schemas.microsoft.com/office/drawing/2014/main" val="20000"/>
                    </a:ext>
                  </a:extLst>
                </a:gridCol>
                <a:gridCol w="1605710">
                  <a:extLst>
                    <a:ext uri="{9D8B030D-6E8A-4147-A177-3AD203B41FA5}">
                      <a16:colId xmlns:a16="http://schemas.microsoft.com/office/drawing/2014/main" val="20001"/>
                    </a:ext>
                  </a:extLst>
                </a:gridCol>
                <a:gridCol w="5472607">
                  <a:extLst>
                    <a:ext uri="{9D8B030D-6E8A-4147-A177-3AD203B41FA5}">
                      <a16:colId xmlns:a16="http://schemas.microsoft.com/office/drawing/2014/main" val="20002"/>
                    </a:ext>
                  </a:extLst>
                </a:gridCol>
              </a:tblGrid>
              <a:tr h="305982">
                <a:tc>
                  <a:txBody>
                    <a:bodyPr/>
                    <a:lstStyle/>
                    <a:p>
                      <a:pPr algn="ctr"/>
                      <a:r>
                        <a:rPr kumimoji="1" lang="ja-JP" altLang="en-US" sz="1800" b="0" dirty="0"/>
                        <a:t>メディア</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b="0" dirty="0"/>
                        <a:t>データベース</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b="0" dirty="0"/>
                        <a:t>内容</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3274">
                <a:tc rowSpan="2">
                  <a:txBody>
                    <a:bodyPr/>
                    <a:lstStyle/>
                    <a:p>
                      <a:r>
                        <a:rPr kumimoji="1" lang="ja-JP" altLang="en-US" sz="1800" b="1" u="none" dirty="0">
                          <a:solidFill>
                            <a:schemeClr val="tx1"/>
                          </a:solidFill>
                        </a:rPr>
                        <a:t>図書・雑誌</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1" u="none" dirty="0" err="1">
                          <a:solidFill>
                            <a:schemeClr val="tx1"/>
                          </a:solidFill>
                          <a:latin typeface="+mn-ea"/>
                          <a:ea typeface="+mn-ea"/>
                        </a:rPr>
                        <a:t>CiNii</a:t>
                      </a:r>
                      <a:r>
                        <a:rPr kumimoji="1" lang="en-US" altLang="ja-JP" sz="1800" b="1" u="none" dirty="0">
                          <a:solidFill>
                            <a:schemeClr val="tx1"/>
                          </a:solidFill>
                          <a:latin typeface="+mn-ea"/>
                          <a:ea typeface="+mn-ea"/>
                        </a:rPr>
                        <a:t> Books</a:t>
                      </a:r>
                      <a:endParaRPr kumimoji="1" lang="ja-JP" altLang="en-US" sz="1800" b="1" u="none" dirty="0">
                        <a:solidFill>
                          <a:schemeClr val="tx1"/>
                        </a:solidFill>
                        <a:latin typeface="+mn-ea"/>
                        <a:ea typeface="+mn-ea"/>
                      </a:endParaRP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0" u="none" dirty="0">
                          <a:solidFill>
                            <a:schemeClr val="tx1"/>
                          </a:solidFill>
                          <a:latin typeface="+mn-ea"/>
                          <a:ea typeface="+mn-ea"/>
                        </a:rPr>
                        <a:t>国内の大学図書館等が所蔵する図書、雑誌を検索できるデータベース。</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2977">
                <a:tc vMerge="1">
                  <a:txBody>
                    <a:bodyPr/>
                    <a:lstStyle/>
                    <a:p>
                      <a:endParaRPr kumimoji="1" lang="ja-JP" altLang="en-US" sz="1800" dirty="0"/>
                    </a:p>
                  </a:txBody>
                  <a:tcPr marT="45717" marB="45717"/>
                </a:tc>
                <a:tc>
                  <a:txBody>
                    <a:bodyPr/>
                    <a:lstStyle/>
                    <a:p>
                      <a:r>
                        <a:rPr kumimoji="1" lang="en-US" altLang="ja-JP" sz="1800" b="1" kern="1200" dirty="0">
                          <a:solidFill>
                            <a:schemeClr val="dk1"/>
                          </a:solidFill>
                          <a:latin typeface="+mn-ea"/>
                          <a:ea typeface="+mn-ea"/>
                          <a:cs typeface="+mn-cs"/>
                        </a:rPr>
                        <a:t>NDL-OPAC</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b="0" kern="1200" dirty="0">
                          <a:solidFill>
                            <a:schemeClr val="dk1"/>
                          </a:solidFill>
                          <a:latin typeface="+mn-ea"/>
                          <a:ea typeface="+mn-ea"/>
                          <a:cs typeface="+mn-cs"/>
                        </a:rPr>
                        <a:t>国立国会図書館の所蔵資料を検索できる。図書、雑誌、新聞、雑誌記事索引、博士論文、規格・レポート類などが対象。</a:t>
                      </a:r>
                      <a:endParaRPr kumimoji="1" lang="en-US" altLang="ja-JP" sz="1800" b="0" kern="1200" dirty="0">
                        <a:solidFill>
                          <a:schemeClr val="dk1"/>
                        </a:solidFill>
                        <a:latin typeface="+mn-ea"/>
                        <a:ea typeface="+mn-ea"/>
                        <a:cs typeface="+mn-cs"/>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8167">
                <a:tc rowSpan="4">
                  <a:txBody>
                    <a:bodyPr/>
                    <a:lstStyle/>
                    <a:p>
                      <a:r>
                        <a:rPr kumimoji="1" lang="ja-JP" altLang="en-US" sz="1800" b="1" dirty="0"/>
                        <a:t>新聞記事</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800" b="1" dirty="0"/>
                        <a:t>日経テレコン</a:t>
                      </a:r>
                      <a:r>
                        <a:rPr lang="en-US" altLang="ja-JP" sz="1800" b="1" dirty="0"/>
                        <a:t>21</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sz="1800" dirty="0"/>
                        <a:t>過去</a:t>
                      </a:r>
                      <a:r>
                        <a:rPr lang="en-US" altLang="ja-JP" sz="1800" dirty="0"/>
                        <a:t>30</a:t>
                      </a:r>
                      <a:r>
                        <a:rPr lang="ja-JP" altLang="en-US" sz="1800" dirty="0"/>
                        <a:t>年分の日経各紙・雑誌記事を中心に、国内外の企業情報、人物プロフィルなどが検索可能。</a:t>
                      </a:r>
                      <a:endParaRPr lang="en-US" altLang="ja-JP" sz="1800" dirty="0"/>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8167">
                <a:tc vMerge="1">
                  <a:txBody>
                    <a:bodyPr/>
                    <a:lstStyle/>
                    <a:p>
                      <a:endParaRPr kumimoji="1" lang="ja-JP" altLang="en-US" sz="1800" dirty="0"/>
                    </a:p>
                  </a:txBody>
                  <a:tcPr marT="45717" marB="45717" anchor="ctr"/>
                </a:tc>
                <a:tc>
                  <a:txBody>
                    <a:bodyPr/>
                    <a:lstStyle/>
                    <a:p>
                      <a:r>
                        <a:rPr kumimoji="1" lang="ja-JP" altLang="en-US" sz="1800" b="1" kern="1200" dirty="0">
                          <a:solidFill>
                            <a:schemeClr val="dk1"/>
                          </a:solidFill>
                          <a:latin typeface="+mn-ea"/>
                          <a:ea typeface="+mn-ea"/>
                          <a:cs typeface="+mn-cs"/>
                        </a:rPr>
                        <a:t>聞蔵</a:t>
                      </a:r>
                      <a:r>
                        <a:rPr kumimoji="1" lang="en-US" altLang="ja-JP" sz="1800" b="1" kern="1200" dirty="0">
                          <a:solidFill>
                            <a:schemeClr val="dk1"/>
                          </a:solidFill>
                          <a:latin typeface="+mn-ea"/>
                          <a:ea typeface="+mn-ea"/>
                          <a:cs typeface="+mn-cs"/>
                        </a:rPr>
                        <a:t>II</a:t>
                      </a:r>
                      <a:r>
                        <a:rPr kumimoji="1" lang="ja-JP" altLang="en-US" sz="1800" b="1" kern="1200" dirty="0">
                          <a:solidFill>
                            <a:schemeClr val="dk1"/>
                          </a:solidFill>
                          <a:latin typeface="+mn-ea"/>
                          <a:ea typeface="+mn-ea"/>
                          <a:cs typeface="+mn-cs"/>
                        </a:rPr>
                        <a:t>ビジュアル</a:t>
                      </a:r>
                      <a:endParaRPr kumimoji="1" lang="en-US" altLang="ja-JP" sz="1800" b="1" kern="1200" dirty="0">
                        <a:solidFill>
                          <a:schemeClr val="dk1"/>
                        </a:solidFill>
                        <a:latin typeface="+mn-ea"/>
                        <a:ea typeface="+mn-ea"/>
                        <a:cs typeface="+mn-cs"/>
                      </a:endParaRP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b="0" kern="1200" dirty="0">
                          <a:solidFill>
                            <a:schemeClr val="dk1"/>
                          </a:solidFill>
                          <a:latin typeface="+mn-ea"/>
                          <a:ea typeface="+mn-ea"/>
                          <a:cs typeface="+mn-cs"/>
                        </a:rPr>
                        <a:t>朝日新聞を創刊号（明治</a:t>
                      </a:r>
                      <a:r>
                        <a:rPr kumimoji="1" lang="en-US" altLang="ja-JP" sz="1800" b="0" kern="1200" dirty="0">
                          <a:solidFill>
                            <a:schemeClr val="dk1"/>
                          </a:solidFill>
                          <a:latin typeface="+mn-ea"/>
                          <a:ea typeface="+mn-ea"/>
                          <a:cs typeface="+mn-cs"/>
                        </a:rPr>
                        <a:t>12</a:t>
                      </a:r>
                      <a:r>
                        <a:rPr kumimoji="1" lang="ja-JP" altLang="en-US" sz="1800" b="0" kern="1200" dirty="0">
                          <a:solidFill>
                            <a:schemeClr val="dk1"/>
                          </a:solidFill>
                          <a:latin typeface="+mn-ea"/>
                          <a:ea typeface="+mn-ea"/>
                          <a:cs typeface="+mn-cs"/>
                        </a:rPr>
                        <a:t>年）から検索できる。週刊誌「</a:t>
                      </a:r>
                      <a:r>
                        <a:rPr kumimoji="1" lang="en-US" altLang="ja-JP" sz="1800" b="0" kern="1200" dirty="0">
                          <a:solidFill>
                            <a:schemeClr val="dk1"/>
                          </a:solidFill>
                          <a:latin typeface="+mn-ea"/>
                          <a:ea typeface="+mn-ea"/>
                          <a:cs typeface="+mn-cs"/>
                        </a:rPr>
                        <a:t>AERA</a:t>
                      </a:r>
                      <a:r>
                        <a:rPr kumimoji="1" lang="ja-JP" altLang="en-US" sz="1800" b="0" kern="1200" dirty="0">
                          <a:solidFill>
                            <a:schemeClr val="dk1"/>
                          </a:solidFill>
                          <a:latin typeface="+mn-ea"/>
                          <a:ea typeface="+mn-ea"/>
                          <a:cs typeface="+mn-cs"/>
                        </a:rPr>
                        <a:t>」、「週刊朝日」の記事、「知恵蔵」も検索対象。</a:t>
                      </a:r>
                      <a:endParaRPr kumimoji="1" lang="en-US" altLang="ja-JP" sz="1800" b="0" kern="1200" dirty="0">
                        <a:solidFill>
                          <a:schemeClr val="dk1"/>
                        </a:solidFill>
                        <a:latin typeface="+mn-ea"/>
                        <a:ea typeface="+mn-ea"/>
                        <a:cs typeface="+mn-cs"/>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04692">
                <a:tc vMerge="1">
                  <a:txBody>
                    <a:bodyPr/>
                    <a:lstStyle/>
                    <a:p>
                      <a:endParaRPr kumimoji="1" lang="ja-JP" altLang="en-US" sz="1800" dirty="0"/>
                    </a:p>
                  </a:txBody>
                  <a:tcPr marT="45717" marB="45717"/>
                </a:tc>
                <a:tc>
                  <a:txBody>
                    <a:bodyPr/>
                    <a:lstStyle/>
                    <a:p>
                      <a:r>
                        <a:rPr lang="ja-JP" altLang="en-US" b="1" dirty="0"/>
                        <a:t>ヨミダス歴史館</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b="0" dirty="0"/>
                        <a:t>読売新聞の記事データベース。明治</a:t>
                      </a:r>
                      <a:r>
                        <a:rPr lang="en-US" altLang="ja-JP" b="0" dirty="0"/>
                        <a:t>7</a:t>
                      </a:r>
                      <a:r>
                        <a:rPr lang="ja-JP" altLang="en-US" b="0" dirty="0"/>
                        <a:t>年（</a:t>
                      </a:r>
                      <a:r>
                        <a:rPr lang="en-US" altLang="ja-JP" b="0" dirty="0"/>
                        <a:t>1874</a:t>
                      </a:r>
                      <a:r>
                        <a:rPr lang="ja-JP" altLang="en-US" b="0" dirty="0"/>
                        <a:t>年）の創刊号から最新分までの記事を検索・閲覧可能。</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28714">
                <a:tc vMerge="1">
                  <a:txBody>
                    <a:bodyPr/>
                    <a:lstStyle/>
                    <a:p>
                      <a:endParaRPr kumimoji="1" lang="ja-JP" altLang="en-US" sz="1800" dirty="0"/>
                    </a:p>
                  </a:txBody>
                  <a:tcPr marT="45717" marB="45717"/>
                </a:tc>
                <a:tc>
                  <a:txBody>
                    <a:bodyPr/>
                    <a:lstStyle/>
                    <a:p>
                      <a:r>
                        <a:rPr lang="ja-JP" altLang="en-US" b="1" dirty="0"/>
                        <a:t>毎日</a:t>
                      </a:r>
                      <a:r>
                        <a:rPr lang="en-US" altLang="ja-JP" b="1" dirty="0"/>
                        <a:t>News</a:t>
                      </a:r>
                      <a:r>
                        <a:rPr lang="ja-JP" altLang="en-US" b="1" dirty="0"/>
                        <a:t>パック</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b="0" dirty="0"/>
                        <a:t>毎日新聞の記事データベース。東京本社発行記事全文</a:t>
                      </a:r>
                      <a:r>
                        <a:rPr lang="en-US" altLang="ja-JP" b="0" dirty="0"/>
                        <a:t>(1987</a:t>
                      </a:r>
                      <a:r>
                        <a:rPr lang="ja-JP" altLang="en-US" b="0" dirty="0"/>
                        <a:t>年～</a:t>
                      </a:r>
                      <a:r>
                        <a:rPr lang="en-US" altLang="ja-JP" b="0" dirty="0"/>
                        <a:t>)</a:t>
                      </a:r>
                      <a:r>
                        <a:rPr lang="ja-JP" altLang="en-US" b="0" dirty="0"/>
                        <a:t>をはじめ、地域版、週刊エコノミスト等の検索が可能。</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5930">
                <a:tc>
                  <a:txBody>
                    <a:bodyPr/>
                    <a:lstStyle/>
                    <a:p>
                      <a:r>
                        <a:rPr kumimoji="1" lang="ja-JP" altLang="en-US" sz="1800" b="1" dirty="0"/>
                        <a:t>辞書・事典</a:t>
                      </a:r>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ja-JP" b="1" dirty="0" err="1"/>
                        <a:t>JapanKnow</a:t>
                      </a:r>
                      <a:endParaRPr lang="en-US" altLang="ja-JP" b="1" dirty="0"/>
                    </a:p>
                    <a:p>
                      <a:r>
                        <a:rPr lang="en-US" altLang="ja-JP" b="1" dirty="0"/>
                        <a:t>ledge Lib</a:t>
                      </a:r>
                      <a:endParaRPr lang="ja-JP" altLang="en-US" b="1" dirty="0"/>
                    </a:p>
                  </a:txBody>
                  <a:tcPr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ja-JP" altLang="en-US" b="0" dirty="0"/>
                        <a:t>辞書辞典（外国語含む）、雑誌、ニュース、叢書など、多様な情報の横断検索が可能。</a:t>
                      </a: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78598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1520" y="230347"/>
            <a:ext cx="7059613" cy="852487"/>
          </a:xfrm>
        </p:spPr>
        <p:txBody>
          <a:bodyPr>
            <a:normAutofit fontScale="90000"/>
          </a:bodyPr>
          <a:lstStyle/>
          <a:p>
            <a:r>
              <a:rPr lang="ja-JP" altLang="en-US" dirty="0"/>
              <a:t>論文検索データベースの紹介</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988136929"/>
              </p:ext>
            </p:extLst>
          </p:nvPr>
        </p:nvGraphicFramePr>
        <p:xfrm>
          <a:off x="251520" y="1059692"/>
          <a:ext cx="8305466" cy="5130536"/>
        </p:xfrm>
        <a:graphic>
          <a:graphicData uri="http://schemas.openxmlformats.org/drawingml/2006/table">
            <a:tbl>
              <a:tblPr firstRow="1" bandRow="1">
                <a:tableStyleId>{F5AB1C69-6EDB-4FF4-983F-18BD219EF322}</a:tableStyleId>
              </a:tblPr>
              <a:tblGrid>
                <a:gridCol w="1752736">
                  <a:extLst>
                    <a:ext uri="{9D8B030D-6E8A-4147-A177-3AD203B41FA5}">
                      <a16:colId xmlns:a16="http://schemas.microsoft.com/office/drawing/2014/main" val="20000"/>
                    </a:ext>
                  </a:extLst>
                </a:gridCol>
                <a:gridCol w="6552730">
                  <a:extLst>
                    <a:ext uri="{9D8B030D-6E8A-4147-A177-3AD203B41FA5}">
                      <a16:colId xmlns:a16="http://schemas.microsoft.com/office/drawing/2014/main" val="20001"/>
                    </a:ext>
                  </a:extLst>
                </a:gridCol>
              </a:tblGrid>
              <a:tr h="347797">
                <a:tc>
                  <a:txBody>
                    <a:bodyPr/>
                    <a:lstStyle/>
                    <a:p>
                      <a:pPr algn="ctr"/>
                      <a:r>
                        <a:rPr kumimoji="1" lang="ja-JP" altLang="en-US" sz="1800" b="0" dirty="0"/>
                        <a:t>データベース</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800" b="0" dirty="0"/>
                        <a:t>内容</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216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1" kern="1200" baseline="0" dirty="0" err="1">
                          <a:solidFill>
                            <a:schemeClr val="dk1"/>
                          </a:solidFill>
                          <a:latin typeface="+mn-lt"/>
                          <a:ea typeface="+mn-ea"/>
                          <a:cs typeface="+mn-cs"/>
                        </a:rPr>
                        <a:t>CiNii</a:t>
                      </a:r>
                      <a:r>
                        <a:rPr kumimoji="1" lang="en-US" altLang="ja-JP" sz="1800" b="1" kern="1200" baseline="0" dirty="0">
                          <a:solidFill>
                            <a:schemeClr val="dk1"/>
                          </a:solidFill>
                          <a:latin typeface="+mn-lt"/>
                          <a:ea typeface="+mn-ea"/>
                          <a:cs typeface="+mn-cs"/>
                        </a:rPr>
                        <a:t> Articles</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日本の学術論文を中心とした論文情報を提供するサービス。</a:t>
                      </a:r>
                      <a:endParaRPr kumimoji="1" lang="en-US" altLang="ja-JP" sz="180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無料一般公開されている論文も含まれている。</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009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1" kern="1200" baseline="0" dirty="0">
                          <a:solidFill>
                            <a:schemeClr val="dk1"/>
                          </a:solidFill>
                          <a:latin typeface="+mn-lt"/>
                          <a:ea typeface="+mn-ea"/>
                          <a:cs typeface="+mn-cs"/>
                        </a:rPr>
                        <a:t>Web of Science</a:t>
                      </a:r>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トムソン・ロイター社が提供する、自然科学・社会科学・人文科学分野の学術雑誌を収録した学術文献・引用索引データベース。引用情報を活用した検索が可能。</a:t>
                      </a:r>
                      <a:r>
                        <a:rPr kumimoji="1" lang="en-US" altLang="ja-JP" sz="1800" dirty="0"/>
                        <a:t>【</a:t>
                      </a:r>
                      <a:r>
                        <a:rPr kumimoji="1" lang="ja-JP" altLang="en-US" sz="1800" dirty="0"/>
                        <a:t>学内ネットワーク</a:t>
                      </a:r>
                      <a:r>
                        <a:rPr kumimoji="1" lang="en-US" altLang="ja-JP" sz="1800" dirty="0"/>
                        <a:t>】【</a:t>
                      </a:r>
                      <a:r>
                        <a:rPr kumimoji="1" lang="ja-JP" altLang="en-US" sz="1800" dirty="0"/>
                        <a:t>学認対応</a:t>
                      </a:r>
                      <a:r>
                        <a:rPr kumimoji="1" lang="en-US" altLang="ja-JP" sz="1800" dirty="0"/>
                        <a:t>】</a:t>
                      </a:r>
                      <a:endParaRPr kumimoji="1" lang="ja-JP" altLang="en-US" sz="1800" dirty="0"/>
                    </a:p>
                  </a:txBody>
                  <a:tcPr marL="91443" marR="91443"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63996">
                <a:tc>
                  <a:txBody>
                    <a:bodyPr/>
                    <a:lstStyle/>
                    <a:p>
                      <a:r>
                        <a:rPr kumimoji="1" lang="en-US" altLang="ja-JP" sz="1800" b="1" dirty="0"/>
                        <a:t>Scopus</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800" dirty="0"/>
                        <a:t>Elsevier</a:t>
                      </a:r>
                      <a:r>
                        <a:rPr kumimoji="1" lang="ja-JP" altLang="en-US" sz="1800" dirty="0"/>
                        <a:t>社が提供する全分野</a:t>
                      </a:r>
                      <a:r>
                        <a:rPr kumimoji="1" lang="en-US" altLang="ja-JP" sz="1800" dirty="0"/>
                        <a:t>2,100</a:t>
                      </a:r>
                      <a:r>
                        <a:rPr kumimoji="1" lang="ja-JP" altLang="en-US" sz="1800" dirty="0"/>
                        <a:t>誌以上のジャーナル、</a:t>
                      </a:r>
                      <a:r>
                        <a:rPr kumimoji="1" lang="en-US" altLang="ja-JP" sz="1800" dirty="0"/>
                        <a:t>5,100</a:t>
                      </a:r>
                      <a:r>
                        <a:rPr kumimoji="1" lang="ja-JP" altLang="en-US" sz="1800" dirty="0"/>
                        <a:t>万件以上の文献を収録する世界最大級の抄録データベース。</a:t>
                      </a:r>
                      <a:r>
                        <a:rPr kumimoji="1" lang="en-US" altLang="ja-JP" sz="1800" dirty="0"/>
                        <a:t>【</a:t>
                      </a:r>
                      <a:r>
                        <a:rPr kumimoji="1" lang="ja-JP" altLang="en-US" sz="1800" dirty="0"/>
                        <a:t>学内ネットワーク</a:t>
                      </a:r>
                      <a:r>
                        <a:rPr kumimoji="1" lang="en-US" altLang="ja-JP" sz="1800" dirty="0"/>
                        <a:t>】【</a:t>
                      </a:r>
                      <a:r>
                        <a:rPr kumimoji="1" lang="ja-JP" altLang="en-US" sz="1800" dirty="0"/>
                        <a:t>学認対応</a:t>
                      </a:r>
                      <a:r>
                        <a:rPr kumimoji="1" lang="en-US" altLang="ja-JP" sz="1800" dirty="0"/>
                        <a:t>】</a:t>
                      </a:r>
                      <a:endParaRPr kumimoji="1" lang="ja-JP" altLang="en-US" sz="1800" dirty="0"/>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78227">
                <a:tc>
                  <a:txBody>
                    <a:bodyPr/>
                    <a:lstStyle/>
                    <a:p>
                      <a:r>
                        <a:rPr kumimoji="1" lang="en-US" altLang="ja-JP" sz="1800" b="1" dirty="0"/>
                        <a:t>EBSCOhost</a:t>
                      </a:r>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1800" dirty="0"/>
                        <a:t>EBSCO</a:t>
                      </a:r>
                      <a:r>
                        <a:rPr kumimoji="1" lang="ja-JP" altLang="en-US" sz="1800" dirty="0"/>
                        <a:t>社が提供する各種データベースの全文・抄録の検索や横断検索が可能。「</a:t>
                      </a:r>
                      <a:r>
                        <a:rPr kumimoji="1" lang="en-US" altLang="ja-JP" sz="1800" dirty="0"/>
                        <a:t>eBook Collection</a:t>
                      </a:r>
                      <a:r>
                        <a:rPr kumimoji="1" lang="ja-JP" altLang="en-US" sz="1800" dirty="0"/>
                        <a:t>」も利用できる。</a:t>
                      </a:r>
                      <a:r>
                        <a:rPr kumimoji="1" lang="en-US" altLang="ja-JP" sz="1800" dirty="0"/>
                        <a:t>【</a:t>
                      </a:r>
                      <a:r>
                        <a:rPr kumimoji="1" lang="ja-JP" altLang="en-US" sz="1800" dirty="0"/>
                        <a:t>学内ネットワーク</a:t>
                      </a:r>
                      <a:r>
                        <a:rPr kumimoji="1" lang="en-US" altLang="ja-JP" sz="1800" dirty="0"/>
                        <a:t>】【</a:t>
                      </a:r>
                      <a:r>
                        <a:rPr kumimoji="1" lang="ja-JP" altLang="en-US" sz="1800" dirty="0"/>
                        <a:t>学認対応</a:t>
                      </a:r>
                      <a:r>
                        <a:rPr kumimoji="1" lang="en-US" altLang="ja-JP" sz="1800" dirty="0"/>
                        <a:t>】</a:t>
                      </a:r>
                      <a:endParaRPr kumimoji="1" lang="ja-JP" altLang="en-US" sz="1800" dirty="0"/>
                    </a:p>
                  </a:txBody>
                  <a:tcPr marL="91443" marR="91443"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円/楕円 2"/>
          <p:cNvSpPr/>
          <p:nvPr/>
        </p:nvSpPr>
        <p:spPr>
          <a:xfrm>
            <a:off x="0" y="1268760"/>
            <a:ext cx="1750209" cy="79208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710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57521"/>
            <a:ext cx="5581204" cy="5976664"/>
          </a:xfrm>
          <a:prstGeom prst="rect">
            <a:avLst/>
          </a:prstGeom>
          <a:ln w="28575">
            <a:solidFill>
              <a:schemeClr val="accent3"/>
            </a:solidFill>
          </a:ln>
        </p:spPr>
      </p:pic>
      <p:sp>
        <p:nvSpPr>
          <p:cNvPr id="11" name="正方形/長方形 10"/>
          <p:cNvSpPr/>
          <p:nvPr/>
        </p:nvSpPr>
        <p:spPr>
          <a:xfrm>
            <a:off x="6955511" y="3501008"/>
            <a:ext cx="1080000" cy="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a:off x="128828" y="1932708"/>
            <a:ext cx="5098041" cy="3217341"/>
            <a:chOff x="128828" y="1932708"/>
            <a:chExt cx="5098041" cy="3217341"/>
          </a:xfrm>
        </p:grpSpPr>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28" y="1932708"/>
              <a:ext cx="5098041" cy="3217341"/>
            </a:xfrm>
            <a:prstGeom prst="rect">
              <a:avLst/>
            </a:prstGeom>
            <a:ln w="28575">
              <a:solidFill>
                <a:srgbClr val="00B0F0"/>
              </a:solidFill>
            </a:ln>
          </p:spPr>
        </p:pic>
        <p:sp>
          <p:nvSpPr>
            <p:cNvPr id="9" name="円/楕円 8"/>
            <p:cNvSpPr/>
            <p:nvPr/>
          </p:nvSpPr>
          <p:spPr>
            <a:xfrm>
              <a:off x="376380" y="4311276"/>
              <a:ext cx="1152128" cy="3600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2683326" y="2567534"/>
            <a:ext cx="6235189" cy="3379919"/>
            <a:chOff x="2683326" y="2567534"/>
            <a:chExt cx="6235189" cy="3379919"/>
          </a:xfrm>
        </p:grpSpPr>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727" y="2567534"/>
              <a:ext cx="5413788" cy="3379919"/>
            </a:xfrm>
            <a:prstGeom prst="rect">
              <a:avLst/>
            </a:prstGeom>
            <a:ln w="38100">
              <a:solidFill>
                <a:srgbClr val="00B0F0"/>
              </a:solidFill>
            </a:ln>
          </p:spPr>
        </p:pic>
        <p:sp>
          <p:nvSpPr>
            <p:cNvPr id="15" name="下矢印 14"/>
            <p:cNvSpPr/>
            <p:nvPr/>
          </p:nvSpPr>
          <p:spPr>
            <a:xfrm rot="16200000">
              <a:off x="2871531" y="2650430"/>
              <a:ext cx="720079" cy="1096490"/>
            </a:xfrm>
            <a:prstGeom prst="downArrow">
              <a:avLst>
                <a:gd name="adj1" fmla="val 50000"/>
                <a:gd name="adj2" fmla="val 714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円/楕円 9"/>
          <p:cNvSpPr/>
          <p:nvPr/>
        </p:nvSpPr>
        <p:spPr>
          <a:xfrm>
            <a:off x="3796595" y="3140968"/>
            <a:ext cx="1155468" cy="3600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1907704" y="642650"/>
            <a:ext cx="864096" cy="1484914"/>
            <a:chOff x="1907704" y="642650"/>
            <a:chExt cx="864096" cy="1484914"/>
          </a:xfrm>
        </p:grpSpPr>
        <p:sp>
          <p:nvSpPr>
            <p:cNvPr id="4" name="円/楕円 3"/>
            <p:cNvSpPr/>
            <p:nvPr/>
          </p:nvSpPr>
          <p:spPr>
            <a:xfrm>
              <a:off x="1907704" y="642650"/>
              <a:ext cx="864096" cy="50405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13"/>
            <p:cNvSpPr/>
            <p:nvPr/>
          </p:nvSpPr>
          <p:spPr>
            <a:xfrm>
              <a:off x="1979712" y="1182607"/>
              <a:ext cx="720079" cy="94495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6878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97497" y="430916"/>
            <a:ext cx="7345363" cy="1077913"/>
          </a:xfrm>
        </p:spPr>
        <p:txBody>
          <a:bodyPr>
            <a:normAutofit fontScale="90000"/>
          </a:bodyPr>
          <a:lstStyle/>
          <a:p>
            <a:r>
              <a:rPr kumimoji="1" lang="en-US" altLang="ja-JP" dirty="0" err="1"/>
              <a:t>CiNii</a:t>
            </a:r>
            <a:r>
              <a:rPr kumimoji="1" lang="en-US" altLang="ja-JP" dirty="0"/>
              <a:t> Articles</a:t>
            </a:r>
            <a:br>
              <a:rPr kumimoji="1" lang="en-US" altLang="ja-JP" dirty="0"/>
            </a:br>
            <a:r>
              <a:rPr lang="ja-JP" altLang="en-US" dirty="0"/>
              <a:t>（国立情報学研究所</a:t>
            </a:r>
            <a:r>
              <a:rPr lang="en-US" altLang="ja-JP" dirty="0"/>
              <a:t>(NII)</a:t>
            </a:r>
            <a:r>
              <a:rPr lang="ja-JP" altLang="en-US" dirty="0"/>
              <a:t>提供</a:t>
            </a:r>
            <a:r>
              <a:rPr lang="en-US" altLang="ja-JP" dirty="0"/>
              <a:t>)</a:t>
            </a:r>
            <a:endParaRPr kumimoji="1" lang="ja-JP" altLang="en-US" dirty="0"/>
          </a:p>
        </p:txBody>
      </p:sp>
      <p:pic>
        <p:nvPicPr>
          <p:cNvPr id="5" name="図 4"/>
          <p:cNvPicPr>
            <a:picLocks noChangeAspect="1"/>
          </p:cNvPicPr>
          <p:nvPr/>
        </p:nvPicPr>
        <p:blipFill>
          <a:blip r:embed="rId3"/>
          <a:stretch>
            <a:fillRect/>
          </a:stretch>
        </p:blipFill>
        <p:spPr>
          <a:xfrm>
            <a:off x="323527" y="2204864"/>
            <a:ext cx="8663097" cy="3888432"/>
          </a:xfrm>
          <a:prstGeom prst="rect">
            <a:avLst/>
          </a:prstGeom>
          <a:ln w="38100">
            <a:solidFill>
              <a:srgbClr val="0070C0"/>
            </a:solidFill>
          </a:ln>
        </p:spPr>
      </p:pic>
      <p:sp>
        <p:nvSpPr>
          <p:cNvPr id="6" name="テキスト ボックス 5"/>
          <p:cNvSpPr txBox="1"/>
          <p:nvPr/>
        </p:nvSpPr>
        <p:spPr>
          <a:xfrm>
            <a:off x="467544" y="1444148"/>
            <a:ext cx="2138727" cy="369332"/>
          </a:xfrm>
          <a:prstGeom prst="rect">
            <a:avLst/>
          </a:prstGeom>
          <a:noFill/>
        </p:spPr>
        <p:txBody>
          <a:bodyPr wrap="none" rtlCol="0">
            <a:spAutoFit/>
          </a:bodyPr>
          <a:lstStyle/>
          <a:p>
            <a:r>
              <a:rPr lang="en-US" altLang="ja-JP" dirty="0"/>
              <a:t>http://ci.nii.ac.jp/</a:t>
            </a:r>
            <a:endParaRPr kumimoji="1" lang="ja-JP" altLang="en-US" dirty="0"/>
          </a:p>
        </p:txBody>
      </p:sp>
      <p:sp>
        <p:nvSpPr>
          <p:cNvPr id="7" name="正方形/長方形 6"/>
          <p:cNvSpPr/>
          <p:nvPr/>
        </p:nvSpPr>
        <p:spPr>
          <a:xfrm>
            <a:off x="1990779" y="4141040"/>
            <a:ext cx="5328592" cy="5040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5940152" y="2204864"/>
            <a:ext cx="304647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61851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467544" y="440282"/>
            <a:ext cx="7560840" cy="1211263"/>
          </a:xfrm>
        </p:spPr>
        <p:txBody>
          <a:bodyPr>
            <a:normAutofit fontScale="90000"/>
          </a:bodyPr>
          <a:lstStyle/>
          <a:p>
            <a:r>
              <a:rPr lang="ja-JP" altLang="en-US" sz="4000" dirty="0">
                <a:solidFill>
                  <a:schemeClr val="tx1"/>
                </a:solidFill>
              </a:rPr>
              <a:t>実習②</a:t>
            </a:r>
            <a:r>
              <a:rPr lang="en-US" altLang="ja-JP" sz="5400" dirty="0">
                <a:solidFill>
                  <a:schemeClr val="tx1"/>
                </a:solidFill>
              </a:rPr>
              <a:t> </a:t>
            </a:r>
            <a:r>
              <a:rPr lang="en-US" altLang="ja-JP" sz="5400" dirty="0" err="1">
                <a:solidFill>
                  <a:schemeClr val="tx1"/>
                </a:solidFill>
              </a:rPr>
              <a:t>CiNii</a:t>
            </a:r>
            <a:r>
              <a:rPr lang="en-US" altLang="ja-JP" sz="5400" dirty="0">
                <a:solidFill>
                  <a:schemeClr val="tx1"/>
                </a:solidFill>
              </a:rPr>
              <a:t> Articles</a:t>
            </a:r>
            <a:r>
              <a:rPr lang="ja-JP" altLang="en-US" sz="4000" dirty="0">
                <a:solidFill>
                  <a:schemeClr val="tx1"/>
                </a:solidFill>
              </a:rPr>
              <a:t>で論文を探す</a:t>
            </a:r>
            <a:endParaRPr lang="en-US" altLang="ja-JP" sz="4000" dirty="0">
              <a:solidFill>
                <a:schemeClr val="tx1"/>
              </a:solidFill>
            </a:endParaRPr>
          </a:p>
        </p:txBody>
      </p:sp>
      <p:sp>
        <p:nvSpPr>
          <p:cNvPr id="5" name="コンテンツ プレースホルダー 2"/>
          <p:cNvSpPr>
            <a:spLocks noGrp="1"/>
          </p:cNvSpPr>
          <p:nvPr>
            <p:ph idx="4294967295"/>
          </p:nvPr>
        </p:nvSpPr>
        <p:spPr>
          <a:xfrm>
            <a:off x="539552" y="2132856"/>
            <a:ext cx="8064896" cy="3816424"/>
          </a:xfrm>
        </p:spPr>
        <p:txBody>
          <a:bodyPr>
            <a:noAutofit/>
          </a:bodyPr>
          <a:lstStyle/>
          <a:p>
            <a:pPr marL="0" indent="0">
              <a:buNone/>
            </a:pPr>
            <a:r>
              <a:rPr lang="ja-JP" altLang="en-US" sz="5400" dirty="0">
                <a:solidFill>
                  <a:schemeClr val="tx1"/>
                </a:solidFill>
              </a:rPr>
              <a:t>栗山 正光「機関リポジトリの現状とこれから」</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5400" dirty="0">
                <a:solidFill>
                  <a:schemeClr val="tx1"/>
                </a:solidFill>
              </a:rPr>
              <a:t>現代の図書館</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』52</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巻</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号（</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pp.</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218</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226</a:t>
            </a:r>
            <a:endParaRPr kumimoji="1"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3046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1520" y="260648"/>
            <a:ext cx="8282781" cy="719138"/>
          </a:xfrm>
        </p:spPr>
        <p:txBody>
          <a:bodyPr>
            <a:normAutofit/>
          </a:bodyPr>
          <a:lstStyle/>
          <a:p>
            <a:r>
              <a:rPr lang="ja-JP" altLang="en-US" dirty="0">
                <a:solidFill>
                  <a:schemeClr val="tx1"/>
                </a:solidFill>
              </a:rPr>
              <a:t>１</a:t>
            </a:r>
            <a:r>
              <a:rPr lang="en-US" altLang="ja-JP" dirty="0">
                <a:solidFill>
                  <a:schemeClr val="tx1"/>
                </a:solidFill>
              </a:rPr>
              <a:t>. </a:t>
            </a:r>
            <a:r>
              <a:rPr lang="ja-JP" altLang="en-US" dirty="0">
                <a:solidFill>
                  <a:schemeClr val="tx1"/>
                </a:solidFill>
              </a:rPr>
              <a:t>首都大学東京の図書館概要</a:t>
            </a:r>
            <a:endParaRPr kumimoji="1" lang="ja-JP" altLang="en-US" dirty="0">
              <a:solidFill>
                <a:schemeClr val="tx1"/>
              </a:solidFill>
            </a:endParaRPr>
          </a:p>
        </p:txBody>
      </p:sp>
      <p:sp>
        <p:nvSpPr>
          <p:cNvPr id="5" name="コンテンツ プレースホルダ 4"/>
          <p:cNvSpPr>
            <a:spLocks noGrp="1"/>
          </p:cNvSpPr>
          <p:nvPr>
            <p:ph idx="4294967295"/>
          </p:nvPr>
        </p:nvSpPr>
        <p:spPr>
          <a:xfrm>
            <a:off x="791580" y="979786"/>
            <a:ext cx="7560840" cy="5257526"/>
          </a:xfrm>
          <a:solidFill>
            <a:schemeClr val="bg1"/>
          </a:solidFill>
          <a:ln w="76200" cmpd="dbl">
            <a:solidFill>
              <a:schemeClr val="accent2"/>
            </a:solidFill>
          </a:ln>
        </p:spPr>
        <p:txBody>
          <a:bodyPr>
            <a:noAutofit/>
          </a:bodyPr>
          <a:lstStyle/>
          <a:p>
            <a:r>
              <a:rPr kumimoji="1" lang="ja-JP" altLang="en-US" sz="2400" dirty="0">
                <a:solidFill>
                  <a:schemeClr val="tx1"/>
                </a:solidFill>
              </a:rPr>
              <a:t>●本館（南大沢キャンパス）</a:t>
            </a:r>
            <a:endParaRPr kumimoji="1" lang="en-US" altLang="ja-JP" sz="2400" dirty="0">
              <a:solidFill>
                <a:schemeClr val="tx1"/>
              </a:solidFill>
            </a:endParaRPr>
          </a:p>
          <a:p>
            <a:r>
              <a:rPr lang="ja-JP" altLang="en-US" sz="2400" dirty="0">
                <a:solidFill>
                  <a:schemeClr val="tx1"/>
                </a:solidFill>
              </a:rPr>
              <a:t>●日野館（日野キャンパス：システムデザイン学部）</a:t>
            </a:r>
            <a:endParaRPr lang="en-US" altLang="ja-JP" sz="2400" dirty="0">
              <a:solidFill>
                <a:schemeClr val="tx1"/>
              </a:solidFill>
            </a:endParaRPr>
          </a:p>
          <a:p>
            <a:r>
              <a:rPr lang="ja-JP" altLang="en-US" sz="2400" dirty="0">
                <a:solidFill>
                  <a:schemeClr val="tx1"/>
                </a:solidFill>
              </a:rPr>
              <a:t>●荒川館（荒川キャンパス：健康福祉学部）</a:t>
            </a:r>
            <a:endParaRPr lang="en-US" altLang="ja-JP" sz="2400" dirty="0">
              <a:solidFill>
                <a:schemeClr val="tx1"/>
              </a:solidFill>
            </a:endParaRPr>
          </a:p>
          <a:p>
            <a:endParaRPr lang="en-US" altLang="ja-JP" sz="800" dirty="0">
              <a:solidFill>
                <a:schemeClr val="tx1"/>
              </a:solidFill>
            </a:endParaRPr>
          </a:p>
          <a:p>
            <a:r>
              <a:rPr lang="ja-JP" altLang="en-US" sz="2400" dirty="0">
                <a:solidFill>
                  <a:schemeClr val="tx1"/>
                </a:solidFill>
              </a:rPr>
              <a:t>○学系図書室（南大沢キャンパス）</a:t>
            </a:r>
            <a:endParaRPr lang="en-US" altLang="ja-JP" sz="2400" dirty="0">
              <a:solidFill>
                <a:schemeClr val="tx1"/>
              </a:solidFill>
            </a:endParaRPr>
          </a:p>
          <a:p>
            <a:r>
              <a:rPr lang="ja-JP" altLang="en-US" sz="2400" dirty="0">
                <a:solidFill>
                  <a:schemeClr val="tx1"/>
                </a:solidFill>
              </a:rPr>
              <a:t>　・人文・社会系図書室</a:t>
            </a:r>
          </a:p>
          <a:p>
            <a:r>
              <a:rPr lang="ja-JP" altLang="en-US" sz="2400" dirty="0">
                <a:solidFill>
                  <a:schemeClr val="tx1"/>
                </a:solidFill>
              </a:rPr>
              <a:t>　・経営学系図書室</a:t>
            </a:r>
          </a:p>
          <a:p>
            <a:r>
              <a:rPr lang="ja-JP" altLang="en-US" sz="2400" dirty="0">
                <a:solidFill>
                  <a:schemeClr val="tx1"/>
                </a:solidFill>
              </a:rPr>
              <a:t>　・法学系図書室</a:t>
            </a:r>
          </a:p>
          <a:p>
            <a:r>
              <a:rPr lang="ja-JP" altLang="en-US" sz="2400" dirty="0">
                <a:solidFill>
                  <a:schemeClr val="tx1"/>
                </a:solidFill>
              </a:rPr>
              <a:t>　・数理科学図書室</a:t>
            </a:r>
          </a:p>
          <a:p>
            <a:r>
              <a:rPr lang="ja-JP" altLang="en-US" sz="2400" dirty="0">
                <a:solidFill>
                  <a:schemeClr val="tx1"/>
                </a:solidFill>
              </a:rPr>
              <a:t>　・地理環境コース図書室</a:t>
            </a:r>
            <a:endParaRPr lang="en-US" altLang="ja-JP" sz="2400" dirty="0">
              <a:solidFill>
                <a:schemeClr val="tx1"/>
              </a:solidFill>
            </a:endParaRPr>
          </a:p>
          <a:p>
            <a:r>
              <a:rPr lang="ja-JP" altLang="en-US" sz="2400" dirty="0">
                <a:solidFill>
                  <a:schemeClr val="tx1"/>
                </a:solidFill>
              </a:rPr>
              <a:t>○ビジネススクール図書室／法科大学院図書室</a:t>
            </a:r>
            <a:endParaRPr lang="en-US" altLang="ja-JP" sz="2400" dirty="0">
              <a:solidFill>
                <a:schemeClr val="tx1"/>
              </a:solidFill>
            </a:endParaRPr>
          </a:p>
        </p:txBody>
      </p:sp>
    </p:spTree>
    <p:extLst>
      <p:ext uri="{BB962C8B-B14F-4D97-AF65-F5344CB8AC3E}">
        <p14:creationId xmlns:p14="http://schemas.microsoft.com/office/powerpoint/2010/main" val="3888470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25181"/>
            <a:ext cx="6330552" cy="3224110"/>
          </a:xfrm>
          <a:prstGeom prst="rect">
            <a:avLst/>
          </a:prstGeom>
          <a:ln w="57150">
            <a:solidFill>
              <a:srgbClr val="00B050"/>
            </a:solidFill>
          </a:ln>
        </p:spPr>
      </p:pic>
      <p:sp>
        <p:nvSpPr>
          <p:cNvPr id="2" name="タイトル 1"/>
          <p:cNvSpPr txBox="1">
            <a:spLocks/>
          </p:cNvSpPr>
          <p:nvPr/>
        </p:nvSpPr>
        <p:spPr>
          <a:xfrm>
            <a:off x="251520" y="117705"/>
            <a:ext cx="2664296" cy="631822"/>
          </a:xfrm>
          <a:prstGeom prst="rect">
            <a:avLst/>
          </a:prstGeom>
          <a:solidFill>
            <a:schemeClr val="bg1"/>
          </a:solidFill>
        </p:spPr>
        <p:txBody>
          <a:bodyPr>
            <a:normAutofit fontScale="92500"/>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dirty="0"/>
              <a:t>検索の流れ</a:t>
            </a: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050" y="2620016"/>
            <a:ext cx="7702422" cy="3564231"/>
          </a:xfrm>
          <a:prstGeom prst="rect">
            <a:avLst/>
          </a:prstGeom>
          <a:ln w="57150">
            <a:solidFill>
              <a:srgbClr val="00B050"/>
            </a:solidFill>
          </a:ln>
        </p:spPr>
      </p:pic>
      <p:sp>
        <p:nvSpPr>
          <p:cNvPr id="5" name="円/楕円 4"/>
          <p:cNvSpPr/>
          <p:nvPr/>
        </p:nvSpPr>
        <p:spPr>
          <a:xfrm>
            <a:off x="6228184" y="1484784"/>
            <a:ext cx="864096" cy="4320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a:stCxn id="5" idx="4"/>
          </p:cNvCxnSpPr>
          <p:nvPr/>
        </p:nvCxnSpPr>
        <p:spPr>
          <a:xfrm flipH="1">
            <a:off x="4427984" y="1916832"/>
            <a:ext cx="2232248" cy="34029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フローチャート: 代替処理 7"/>
          <p:cNvSpPr/>
          <p:nvPr/>
        </p:nvSpPr>
        <p:spPr>
          <a:xfrm>
            <a:off x="1331640" y="5373215"/>
            <a:ext cx="3744416" cy="811032"/>
          </a:xfrm>
          <a:prstGeom prst="flowChartAlternate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979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342677" y="813388"/>
            <a:ext cx="8458646" cy="5385892"/>
          </a:xfrm>
          <a:prstGeom prst="rect">
            <a:avLst/>
          </a:prstGeom>
          <a:ln w="38100">
            <a:solidFill>
              <a:schemeClr val="accent5"/>
            </a:solidFill>
          </a:ln>
        </p:spPr>
      </p:pic>
      <p:sp>
        <p:nvSpPr>
          <p:cNvPr id="2" name="タイトル 1"/>
          <p:cNvSpPr>
            <a:spLocks noGrp="1"/>
          </p:cNvSpPr>
          <p:nvPr>
            <p:ph type="title"/>
          </p:nvPr>
        </p:nvSpPr>
        <p:spPr>
          <a:xfrm>
            <a:off x="251520" y="108562"/>
            <a:ext cx="6134842" cy="704826"/>
          </a:xfrm>
        </p:spPr>
        <p:txBody>
          <a:bodyPr>
            <a:normAutofit fontScale="90000"/>
          </a:bodyPr>
          <a:lstStyle/>
          <a:p>
            <a:r>
              <a:rPr kumimoji="1" lang="en-US" altLang="ja-JP" sz="4000" dirty="0" err="1"/>
              <a:t>CiNii</a:t>
            </a:r>
            <a:r>
              <a:rPr kumimoji="1" lang="en-US" altLang="ja-JP" sz="4000" dirty="0"/>
              <a:t> Articles</a:t>
            </a:r>
            <a:r>
              <a:rPr lang="ja-JP" altLang="en-US" sz="4000" dirty="0"/>
              <a:t>検索結果の見方</a:t>
            </a:r>
            <a:endParaRPr kumimoji="1" lang="ja-JP" altLang="en-US" sz="4000" dirty="0"/>
          </a:p>
        </p:txBody>
      </p:sp>
      <p:sp>
        <p:nvSpPr>
          <p:cNvPr id="6" name="正方形/長方形 5"/>
          <p:cNvSpPr/>
          <p:nvPr/>
        </p:nvSpPr>
        <p:spPr>
          <a:xfrm>
            <a:off x="467544" y="4653136"/>
            <a:ext cx="3456384" cy="1282472"/>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67544" y="2132856"/>
            <a:ext cx="3456384"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3923928" y="4748467"/>
            <a:ext cx="4608512" cy="1187141"/>
            <a:chOff x="3923928" y="4748467"/>
            <a:chExt cx="4608512" cy="1187141"/>
          </a:xfrm>
        </p:grpSpPr>
        <p:sp>
          <p:nvSpPr>
            <p:cNvPr id="9" name="フローチャート: 代替処理 8"/>
            <p:cNvSpPr/>
            <p:nvPr/>
          </p:nvSpPr>
          <p:spPr>
            <a:xfrm>
              <a:off x="4572000" y="4748467"/>
              <a:ext cx="3960440" cy="1187141"/>
            </a:xfrm>
            <a:prstGeom prst="flowChartAlternateProcess">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該当の論文が、どの雑誌（刊行物）に収録されているか確認できます。</a:t>
              </a:r>
              <a:endParaRPr lang="en-US" altLang="ja-JP" b="1" dirty="0">
                <a:solidFill>
                  <a:schemeClr val="tx1"/>
                </a:solidFill>
              </a:endParaRPr>
            </a:p>
            <a:p>
              <a:pPr algn="ctr"/>
              <a:r>
                <a:rPr kumimoji="1" lang="ja-JP" altLang="en-US" b="1" dirty="0">
                  <a:solidFill>
                    <a:schemeClr val="tx1"/>
                  </a:solidFill>
                </a:rPr>
                <a:t>雑誌名、巻号、ページ、出版年等</a:t>
              </a:r>
            </a:p>
          </p:txBody>
        </p:sp>
        <p:sp>
          <p:nvSpPr>
            <p:cNvPr id="11" name="左矢印 10"/>
            <p:cNvSpPr/>
            <p:nvPr/>
          </p:nvSpPr>
          <p:spPr>
            <a:xfrm>
              <a:off x="3923928" y="5085184"/>
              <a:ext cx="648072" cy="504056"/>
            </a:xfrm>
            <a:prstGeom prst="lef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4"/>
          <p:cNvGrpSpPr/>
          <p:nvPr/>
        </p:nvGrpSpPr>
        <p:grpSpPr>
          <a:xfrm>
            <a:off x="3227190" y="108562"/>
            <a:ext cx="5762431" cy="4051676"/>
            <a:chOff x="3227190" y="108562"/>
            <a:chExt cx="5762431" cy="4051676"/>
          </a:xfrm>
        </p:grpSpPr>
        <p:pic>
          <p:nvPicPr>
            <p:cNvPr id="4" name="図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423296" y="1230228"/>
              <a:ext cx="3566325" cy="2930010"/>
            </a:xfrm>
            <a:prstGeom prst="rect">
              <a:avLst/>
            </a:prstGeom>
            <a:ln w="57150">
              <a:solidFill>
                <a:srgbClr val="92D050"/>
              </a:solidFill>
            </a:ln>
          </p:spPr>
        </p:pic>
        <p:cxnSp>
          <p:nvCxnSpPr>
            <p:cNvPr id="8" name="直線矢印コネクタ 7"/>
            <p:cNvCxnSpPr/>
            <p:nvPr/>
          </p:nvCxnSpPr>
          <p:spPr>
            <a:xfrm flipV="1">
              <a:off x="3227190" y="2132856"/>
              <a:ext cx="2405187" cy="8363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円形吹き出し 11"/>
            <p:cNvSpPr/>
            <p:nvPr/>
          </p:nvSpPr>
          <p:spPr>
            <a:xfrm>
              <a:off x="6084168" y="108562"/>
              <a:ext cx="2905453" cy="1159695"/>
            </a:xfrm>
            <a:prstGeom prst="wedgeEllipseCallout">
              <a:avLst>
                <a:gd name="adj1" fmla="val -59662"/>
                <a:gd name="adj2" fmla="val 49188"/>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本学の機関リポジトリ「みやこ鳥」で</a:t>
              </a:r>
              <a:endParaRPr lang="en-US" altLang="ja-JP" sz="1600" b="1" dirty="0">
                <a:solidFill>
                  <a:schemeClr val="tx1"/>
                </a:solidFill>
              </a:endParaRPr>
            </a:p>
            <a:p>
              <a:pPr algn="ctr"/>
              <a:r>
                <a:rPr kumimoji="1" lang="ja-JP" altLang="en-US" sz="1600" b="1" dirty="0">
                  <a:solidFill>
                    <a:schemeClr val="tx1"/>
                  </a:solidFill>
                </a:rPr>
                <a:t>本文が一般公開されています。</a:t>
              </a:r>
            </a:p>
          </p:txBody>
        </p:sp>
      </p:grpSp>
    </p:spTree>
    <p:extLst>
      <p:ext uri="{BB962C8B-B14F-4D97-AF65-F5344CB8AC3E}">
        <p14:creationId xmlns:p14="http://schemas.microsoft.com/office/powerpoint/2010/main" val="8122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868853" y="398214"/>
            <a:ext cx="7048500" cy="929681"/>
          </a:xfrm>
        </p:spPr>
        <p:txBody>
          <a:bodyPr>
            <a:normAutofit/>
          </a:bodyPr>
          <a:lstStyle/>
          <a:p>
            <a:r>
              <a:rPr lang="ja-JP" altLang="en-US" sz="4000" dirty="0">
                <a:solidFill>
                  <a:schemeClr val="tx1"/>
                </a:solidFill>
              </a:rPr>
              <a:t>実習③首都大にある雑誌を探す</a:t>
            </a:r>
            <a:endParaRPr lang="en-US" altLang="ja-JP" sz="4000" dirty="0">
              <a:solidFill>
                <a:schemeClr val="tx1"/>
              </a:solidFill>
            </a:endParaRPr>
          </a:p>
        </p:txBody>
      </p:sp>
      <p:sp>
        <p:nvSpPr>
          <p:cNvPr id="4" name="コンテンツ プレースホルダー 2"/>
          <p:cNvSpPr txBox="1">
            <a:spLocks/>
          </p:cNvSpPr>
          <p:nvPr/>
        </p:nvSpPr>
        <p:spPr>
          <a:xfrm>
            <a:off x="611560" y="1700808"/>
            <a:ext cx="8064896" cy="3816424"/>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sz="5400" dirty="0">
                <a:solidFill>
                  <a:schemeClr val="tx1"/>
                </a:solidFill>
              </a:rPr>
              <a:t>栗山 正光「機関リポジトリの現状とこれから」</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5400" dirty="0">
                <a:solidFill>
                  <a:schemeClr val="tx1"/>
                </a:solidFill>
              </a:rPr>
              <a:t>現代の図書館</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』52</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巻</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号（</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20</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pp.</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218</a:t>
            </a:r>
            <a:r>
              <a:rPr lang="en-US" altLang="zh-CN"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226</a:t>
            </a:r>
            <a:endParaRPr lang="ja-JP" altLang="en-US" sz="5400"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972529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txBox="1">
            <a:spLocks/>
          </p:cNvSpPr>
          <p:nvPr/>
        </p:nvSpPr>
        <p:spPr>
          <a:xfrm>
            <a:off x="255239" y="298365"/>
            <a:ext cx="3215540" cy="1074164"/>
          </a:xfrm>
          <a:prstGeom prst="rect">
            <a:avLst/>
          </a:prstGeom>
        </p:spPr>
        <p:txBody>
          <a:bodyPr>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sz="3000" dirty="0">
                <a:solidFill>
                  <a:srgbClr val="FF0000"/>
                </a:solidFill>
              </a:rPr>
              <a:t>【HP</a:t>
            </a:r>
            <a:r>
              <a:rPr lang="ja-JP" altLang="en-US" sz="3000" dirty="0">
                <a:solidFill>
                  <a:srgbClr val="FF0000"/>
                </a:solidFill>
              </a:rPr>
              <a:t>の検索窓</a:t>
            </a:r>
            <a:r>
              <a:rPr lang="en-US" altLang="ja-JP" sz="3000" dirty="0">
                <a:solidFill>
                  <a:srgbClr val="FF0000"/>
                </a:solidFill>
              </a:rPr>
              <a:t>】</a:t>
            </a:r>
          </a:p>
          <a:p>
            <a:r>
              <a:rPr lang="ja-JP" altLang="en-US" sz="4000" dirty="0"/>
              <a:t>検索の流れ</a:t>
            </a:r>
            <a:endParaRPr lang="en-US" altLang="ja-JP" sz="4000"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706469"/>
            <a:ext cx="4962525" cy="962025"/>
          </a:xfrm>
          <a:prstGeom prst="rect">
            <a:avLst/>
          </a:prstGeom>
          <a:ln>
            <a:solidFill>
              <a:srgbClr val="002060"/>
            </a:solidFill>
          </a:ln>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96" y="1741938"/>
            <a:ext cx="7524328" cy="2669923"/>
          </a:xfrm>
          <a:prstGeom prst="rect">
            <a:avLst/>
          </a:prstGeom>
          <a:ln>
            <a:solidFill>
              <a:srgbClr val="002060"/>
            </a:solidFill>
          </a:ln>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96" y="4705532"/>
            <a:ext cx="8666788" cy="1826244"/>
          </a:xfrm>
          <a:prstGeom prst="rect">
            <a:avLst/>
          </a:prstGeom>
          <a:ln>
            <a:solidFill>
              <a:srgbClr val="002060"/>
            </a:solidFill>
          </a:ln>
        </p:spPr>
      </p:pic>
      <p:sp>
        <p:nvSpPr>
          <p:cNvPr id="8" name="正方形/長方形 7"/>
          <p:cNvSpPr/>
          <p:nvPr/>
        </p:nvSpPr>
        <p:spPr>
          <a:xfrm>
            <a:off x="3459530" y="252512"/>
            <a:ext cx="5328592" cy="53850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solidFill>
                  <a:srgbClr val="FF0000"/>
                </a:solidFill>
              </a:rPr>
              <a:t>【HP</a:t>
            </a:r>
            <a:r>
              <a:rPr lang="ja-JP" altLang="en-US" sz="1400" b="1" dirty="0">
                <a:solidFill>
                  <a:srgbClr val="FF0000"/>
                </a:solidFill>
              </a:rPr>
              <a:t>の検索窓</a:t>
            </a:r>
            <a:r>
              <a:rPr lang="en-US" altLang="ja-JP" sz="1400" b="1" dirty="0">
                <a:solidFill>
                  <a:srgbClr val="FF0000"/>
                </a:solidFill>
              </a:rPr>
              <a:t>】</a:t>
            </a:r>
            <a:r>
              <a:rPr kumimoji="1" lang="ja-JP" altLang="en-US" sz="1400" b="1" dirty="0">
                <a:solidFill>
                  <a:schemeClr val="tx1"/>
                </a:solidFill>
              </a:rPr>
              <a:t>検索窓にキーワードを入力して、検索ボタンをクリック</a:t>
            </a:r>
          </a:p>
        </p:txBody>
      </p:sp>
      <p:sp>
        <p:nvSpPr>
          <p:cNvPr id="9" name="円/楕円 8"/>
          <p:cNvSpPr/>
          <p:nvPr/>
        </p:nvSpPr>
        <p:spPr>
          <a:xfrm>
            <a:off x="7508168" y="1104300"/>
            <a:ext cx="958798" cy="4671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3563888" y="1571421"/>
            <a:ext cx="720080" cy="6803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トライプ矢印 10"/>
          <p:cNvSpPr/>
          <p:nvPr/>
        </p:nvSpPr>
        <p:spPr>
          <a:xfrm rot="5400000" flipV="1">
            <a:off x="3419872" y="4125265"/>
            <a:ext cx="1008112" cy="720080"/>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吹き出し 11"/>
          <p:cNvSpPr/>
          <p:nvPr/>
        </p:nvSpPr>
        <p:spPr>
          <a:xfrm>
            <a:off x="5940152" y="3140967"/>
            <a:ext cx="2847970" cy="1848393"/>
          </a:xfrm>
          <a:prstGeom prst="wedgeRoundRectCallout">
            <a:avLst>
              <a:gd name="adj1" fmla="val -93592"/>
              <a:gd name="adj2" fmla="val 42872"/>
              <a:gd name="adj3" fmla="val 16667"/>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たくさんヒットしてしまった場合は、</a:t>
            </a:r>
            <a:r>
              <a:rPr lang="ja-JP" altLang="en-US" b="1" dirty="0">
                <a:solidFill>
                  <a:schemeClr val="tx1"/>
                </a:solidFill>
              </a:rPr>
              <a:t>下側にある</a:t>
            </a:r>
            <a:endParaRPr lang="en-US" altLang="ja-JP" b="1" dirty="0">
              <a:solidFill>
                <a:schemeClr val="tx1"/>
              </a:solidFill>
            </a:endParaRPr>
          </a:p>
          <a:p>
            <a:pPr algn="ctr"/>
            <a:r>
              <a:rPr lang="ja-JP" altLang="en-US" b="1" dirty="0">
                <a:solidFill>
                  <a:schemeClr val="tx1"/>
                </a:solidFill>
              </a:rPr>
              <a:t>「検索条件の変更」で、</a:t>
            </a:r>
            <a:endParaRPr lang="en-US" altLang="ja-JP" b="1" dirty="0">
              <a:solidFill>
                <a:schemeClr val="tx1"/>
              </a:solidFill>
            </a:endParaRPr>
          </a:p>
          <a:p>
            <a:pPr algn="ctr"/>
            <a:r>
              <a:rPr lang="ja-JP" altLang="en-US" b="1" dirty="0">
                <a:solidFill>
                  <a:schemeClr val="tx1"/>
                </a:solidFill>
              </a:rPr>
              <a:t>絞込みを行うと見つけ</a:t>
            </a:r>
            <a:endParaRPr lang="en-US" altLang="ja-JP" b="1" dirty="0">
              <a:solidFill>
                <a:schemeClr val="tx1"/>
              </a:solidFill>
            </a:endParaRPr>
          </a:p>
          <a:p>
            <a:pPr algn="ctr"/>
            <a:r>
              <a:rPr lang="ja-JP" altLang="en-US" b="1" dirty="0">
                <a:solidFill>
                  <a:schemeClr val="tx1"/>
                </a:solidFill>
              </a:rPr>
              <a:t>やすくなります。</a:t>
            </a:r>
            <a:endParaRPr kumimoji="1" lang="ja-JP" altLang="en-US" b="1" dirty="0">
              <a:solidFill>
                <a:schemeClr val="tx1"/>
              </a:solidFill>
            </a:endParaRPr>
          </a:p>
        </p:txBody>
      </p:sp>
      <p:sp>
        <p:nvSpPr>
          <p:cNvPr id="13" name="円/楕円 12"/>
          <p:cNvSpPr/>
          <p:nvPr/>
        </p:nvSpPr>
        <p:spPr>
          <a:xfrm>
            <a:off x="7835686" y="5983461"/>
            <a:ext cx="958798" cy="570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276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255239" y="298365"/>
            <a:ext cx="3215540" cy="1074164"/>
          </a:xfrm>
          <a:prstGeom prst="rect">
            <a:avLst/>
          </a:prstGeom>
        </p:spPr>
        <p:txBody>
          <a:bodyPr>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sz="3000" dirty="0">
                <a:solidFill>
                  <a:srgbClr val="FF0000"/>
                </a:solidFill>
              </a:rPr>
              <a:t>【OPAC</a:t>
            </a:r>
            <a:r>
              <a:rPr lang="ja-JP" altLang="en-US" sz="3000" dirty="0">
                <a:solidFill>
                  <a:srgbClr val="FF0000"/>
                </a:solidFill>
              </a:rPr>
              <a:t>詳細検索</a:t>
            </a:r>
            <a:r>
              <a:rPr lang="en-US" altLang="ja-JP" sz="3000" dirty="0">
                <a:solidFill>
                  <a:srgbClr val="FF0000"/>
                </a:solidFill>
              </a:rPr>
              <a:t>】</a:t>
            </a:r>
          </a:p>
          <a:p>
            <a:r>
              <a:rPr lang="ja-JP" altLang="en-US" sz="4000" dirty="0"/>
              <a:t>検索の流れ</a:t>
            </a:r>
            <a:endParaRPr lang="en-US" altLang="ja-JP" sz="40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01" y="1484784"/>
            <a:ext cx="7472979" cy="4572508"/>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386390"/>
            <a:ext cx="4699223" cy="898114"/>
          </a:xfrm>
          <a:prstGeom prst="rect">
            <a:avLst/>
          </a:prstGeom>
        </p:spPr>
      </p:pic>
      <p:sp>
        <p:nvSpPr>
          <p:cNvPr id="7" name="円/楕円 6"/>
          <p:cNvSpPr/>
          <p:nvPr/>
        </p:nvSpPr>
        <p:spPr>
          <a:xfrm>
            <a:off x="5156336" y="504286"/>
            <a:ext cx="864096" cy="424723"/>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p:cNvCxnSpPr/>
          <p:nvPr/>
        </p:nvCxnSpPr>
        <p:spPr>
          <a:xfrm flipH="1">
            <a:off x="1187624" y="929009"/>
            <a:ext cx="4449540" cy="69979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611560" y="2132856"/>
            <a:ext cx="6768752" cy="43204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3779912" y="4869160"/>
            <a:ext cx="1224136"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724128" y="4194732"/>
            <a:ext cx="3312368" cy="1822925"/>
          </a:xfrm>
          <a:prstGeom prst="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tx1"/>
                </a:solidFill>
              </a:rPr>
              <a:t>キーワード、タイトル、著者名等を</a:t>
            </a:r>
            <a:endParaRPr kumimoji="1" lang="en-US" altLang="ja-JP" sz="1600" b="1" dirty="0">
              <a:solidFill>
                <a:schemeClr val="tx1"/>
              </a:solidFill>
            </a:endParaRPr>
          </a:p>
          <a:p>
            <a:pPr algn="ctr"/>
            <a:r>
              <a:rPr kumimoji="1" lang="ja-JP" altLang="en-US" sz="1600" b="1" dirty="0">
                <a:solidFill>
                  <a:schemeClr val="tx1"/>
                </a:solidFill>
              </a:rPr>
              <a:t>入力して検索。</a:t>
            </a:r>
            <a:endParaRPr kumimoji="1" lang="en-US" altLang="ja-JP" sz="1600" b="1" dirty="0">
              <a:solidFill>
                <a:schemeClr val="tx1"/>
              </a:solidFill>
            </a:endParaRPr>
          </a:p>
          <a:p>
            <a:pPr algn="ctr"/>
            <a:r>
              <a:rPr lang="ja-JP" altLang="en-US" sz="1600" b="1" dirty="0">
                <a:solidFill>
                  <a:schemeClr val="tx1"/>
                </a:solidFill>
              </a:rPr>
              <a:t>資料種別や所蔵館を選択し、</a:t>
            </a:r>
            <a:endParaRPr lang="en-US" altLang="ja-JP" sz="1600" b="1" dirty="0">
              <a:solidFill>
                <a:schemeClr val="tx1"/>
              </a:solidFill>
            </a:endParaRPr>
          </a:p>
          <a:p>
            <a:pPr algn="ctr"/>
            <a:r>
              <a:rPr lang="ja-JP" altLang="en-US" sz="1600" b="1" dirty="0">
                <a:solidFill>
                  <a:schemeClr val="tx1"/>
                </a:solidFill>
              </a:rPr>
              <a:t>絞込んで検索することができます。</a:t>
            </a:r>
            <a:endParaRPr kumimoji="1" lang="ja-JP" altLang="en-US" sz="1600" b="1" dirty="0">
              <a:solidFill>
                <a:schemeClr val="tx1"/>
              </a:solidFill>
            </a:endParaRPr>
          </a:p>
        </p:txBody>
      </p:sp>
      <p:sp>
        <p:nvSpPr>
          <p:cNvPr id="15" name="曲折矢印 14"/>
          <p:cNvSpPr/>
          <p:nvPr/>
        </p:nvSpPr>
        <p:spPr>
          <a:xfrm flipH="1">
            <a:off x="6480683" y="2708526"/>
            <a:ext cx="1152128" cy="1486205"/>
          </a:xfrm>
          <a:prstGeom prst="ben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463550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01323" y="693244"/>
            <a:ext cx="8787094" cy="3036420"/>
          </a:xfrm>
          <a:prstGeom prst="rect">
            <a:avLst/>
          </a:prstGeom>
          <a:ln>
            <a:solidFill>
              <a:srgbClr val="0070C0"/>
            </a:solidFill>
          </a:ln>
        </p:spPr>
      </p:pic>
      <p:sp>
        <p:nvSpPr>
          <p:cNvPr id="8" name="正方形/長方形 7"/>
          <p:cNvSpPr/>
          <p:nvPr/>
        </p:nvSpPr>
        <p:spPr>
          <a:xfrm>
            <a:off x="202965" y="3027653"/>
            <a:ext cx="2456993" cy="5040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屈折矢印 3"/>
          <p:cNvSpPr/>
          <p:nvPr/>
        </p:nvSpPr>
        <p:spPr>
          <a:xfrm rot="5400000">
            <a:off x="1581049" y="3174243"/>
            <a:ext cx="702010" cy="1484353"/>
          </a:xfrm>
          <a:prstGeom prst="bentUpArrow">
            <a:avLst>
              <a:gd name="adj1" fmla="val 29903"/>
              <a:gd name="adj2" fmla="val 25613"/>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1323" y="117427"/>
            <a:ext cx="6129401" cy="832765"/>
          </a:xfrm>
          <a:solidFill>
            <a:schemeClr val="bg1"/>
          </a:solidFill>
        </p:spPr>
        <p:txBody>
          <a:bodyPr>
            <a:normAutofit/>
          </a:bodyPr>
          <a:lstStyle/>
          <a:p>
            <a:r>
              <a:rPr kumimoji="1" lang="ja-JP" altLang="en-US" sz="4000" dirty="0"/>
              <a:t>検索結果の</a:t>
            </a:r>
            <a:r>
              <a:rPr lang="ja-JP" altLang="en-US" sz="4000" dirty="0"/>
              <a:t>見方</a:t>
            </a:r>
            <a:r>
              <a:rPr kumimoji="1" lang="ja-JP" altLang="en-US" sz="4000" dirty="0"/>
              <a:t>（雑誌）（１）</a:t>
            </a:r>
          </a:p>
        </p:txBody>
      </p:sp>
      <p:sp>
        <p:nvSpPr>
          <p:cNvPr id="11" name="下矢印 10"/>
          <p:cNvSpPr/>
          <p:nvPr/>
        </p:nvSpPr>
        <p:spPr>
          <a:xfrm>
            <a:off x="1642896" y="6004693"/>
            <a:ext cx="720080" cy="6803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709186" y="2493818"/>
            <a:ext cx="6264911" cy="3005578"/>
          </a:xfrm>
          <a:prstGeom prst="rect">
            <a:avLst/>
          </a:prstGeom>
        </p:spPr>
      </p:pic>
      <p:sp>
        <p:nvSpPr>
          <p:cNvPr id="10" name="正方形/長方形 9"/>
          <p:cNvSpPr/>
          <p:nvPr/>
        </p:nvSpPr>
        <p:spPr>
          <a:xfrm>
            <a:off x="3195293" y="3834964"/>
            <a:ext cx="5121123" cy="5120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83082" y="3909438"/>
            <a:ext cx="288032" cy="396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吹き出し 4"/>
          <p:cNvSpPr/>
          <p:nvPr/>
        </p:nvSpPr>
        <p:spPr>
          <a:xfrm>
            <a:off x="101323" y="4976734"/>
            <a:ext cx="2350703" cy="1368152"/>
          </a:xfrm>
          <a:prstGeom prst="wedgeRoundRectCallout">
            <a:avLst>
              <a:gd name="adj1" fmla="val 66108"/>
              <a:gd name="adj2" fmla="val -105716"/>
              <a:gd name="adj3" fmla="val 16667"/>
            </a:avLst>
          </a:prstGeom>
          <a:noFill/>
          <a:ln w="762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雑誌所蔵情報の</a:t>
            </a:r>
            <a:endParaRPr kumimoji="1" lang="en-US" altLang="ja-JP" b="1" dirty="0">
              <a:solidFill>
                <a:schemeClr val="tx1"/>
              </a:solidFill>
            </a:endParaRPr>
          </a:p>
          <a:p>
            <a:pPr algn="ctr"/>
            <a:r>
              <a:rPr kumimoji="1" lang="ja-JP" altLang="en-US" b="1" dirty="0">
                <a:solidFill>
                  <a:schemeClr val="tx1"/>
                </a:solidFill>
              </a:rPr>
              <a:t>詳細を確認するには、先頭の数字を</a:t>
            </a:r>
            <a:endParaRPr kumimoji="1" lang="en-US" altLang="ja-JP" b="1" dirty="0">
              <a:solidFill>
                <a:schemeClr val="tx1"/>
              </a:solidFill>
            </a:endParaRPr>
          </a:p>
          <a:p>
            <a:pPr algn="ctr"/>
            <a:r>
              <a:rPr kumimoji="1" lang="ja-JP" altLang="en-US" b="1" dirty="0">
                <a:solidFill>
                  <a:schemeClr val="tx1"/>
                </a:solidFill>
              </a:rPr>
              <a:t>クリック</a:t>
            </a:r>
          </a:p>
        </p:txBody>
      </p:sp>
    </p:spTree>
    <p:extLst>
      <p:ext uri="{BB962C8B-B14F-4D97-AF65-F5344CB8AC3E}">
        <p14:creationId xmlns:p14="http://schemas.microsoft.com/office/powerpoint/2010/main" val="1471542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60" y="1078389"/>
            <a:ext cx="8892480" cy="4701222"/>
          </a:xfrm>
          <a:prstGeom prst="rect">
            <a:avLst/>
          </a:prstGeom>
        </p:spPr>
      </p:pic>
      <p:sp>
        <p:nvSpPr>
          <p:cNvPr id="2" name="タイトル 1"/>
          <p:cNvSpPr>
            <a:spLocks noGrp="1"/>
          </p:cNvSpPr>
          <p:nvPr>
            <p:ph type="title" idx="4294967295"/>
          </p:nvPr>
        </p:nvSpPr>
        <p:spPr>
          <a:xfrm>
            <a:off x="137182" y="188640"/>
            <a:ext cx="7198118" cy="728810"/>
          </a:xfrm>
        </p:spPr>
        <p:txBody>
          <a:bodyPr>
            <a:normAutofit fontScale="90000"/>
          </a:bodyPr>
          <a:lstStyle/>
          <a:p>
            <a:r>
              <a:rPr kumimoji="1" lang="ja-JP" altLang="en-US" dirty="0"/>
              <a:t>検索結果の</a:t>
            </a:r>
            <a:r>
              <a:rPr lang="ja-JP" altLang="en-US" dirty="0"/>
              <a:t>見方</a:t>
            </a:r>
            <a:r>
              <a:rPr kumimoji="1" lang="ja-JP" altLang="en-US" dirty="0"/>
              <a:t>（雑誌）（２）</a:t>
            </a:r>
          </a:p>
        </p:txBody>
      </p:sp>
      <p:sp>
        <p:nvSpPr>
          <p:cNvPr id="6" name="正方形/長方形 5"/>
          <p:cNvSpPr/>
          <p:nvPr/>
        </p:nvSpPr>
        <p:spPr>
          <a:xfrm>
            <a:off x="251520" y="4005064"/>
            <a:ext cx="6595058" cy="2160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2123728" y="852884"/>
            <a:ext cx="720080" cy="68038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p:nvGrpSpPr>
        <p:grpSpPr>
          <a:xfrm>
            <a:off x="3748116" y="917450"/>
            <a:ext cx="4846144" cy="4660486"/>
            <a:chOff x="3748116" y="917450"/>
            <a:chExt cx="4846144" cy="4660486"/>
          </a:xfrm>
        </p:grpSpPr>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098895" y="917450"/>
              <a:ext cx="3495365" cy="4660486"/>
            </a:xfrm>
            <a:prstGeom prst="rect">
              <a:avLst/>
            </a:prstGeom>
            <a:ln w="28575">
              <a:solidFill>
                <a:srgbClr val="0070C0"/>
              </a:solidFill>
            </a:ln>
          </p:spPr>
        </p:pic>
        <p:sp>
          <p:nvSpPr>
            <p:cNvPr id="8" name="曲折矢印 7"/>
            <p:cNvSpPr/>
            <p:nvPr/>
          </p:nvSpPr>
          <p:spPr>
            <a:xfrm>
              <a:off x="3748116" y="2813180"/>
              <a:ext cx="2347927" cy="1191884"/>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626787" y="1646260"/>
            <a:ext cx="5844523" cy="4383392"/>
            <a:chOff x="626787" y="1646260"/>
            <a:chExt cx="5844523" cy="4383392"/>
          </a:xfrm>
        </p:grpSpPr>
        <p:pic>
          <p:nvPicPr>
            <p:cNvPr id="10" name="図 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26787" y="1646260"/>
              <a:ext cx="5844523" cy="4383392"/>
            </a:xfrm>
            <a:prstGeom prst="rect">
              <a:avLst/>
            </a:prstGeom>
            <a:ln w="38100">
              <a:solidFill>
                <a:srgbClr val="00B0F0"/>
              </a:solidFill>
            </a:ln>
          </p:spPr>
        </p:pic>
        <p:sp>
          <p:nvSpPr>
            <p:cNvPr id="11" name="角丸四角形 10"/>
            <p:cNvSpPr/>
            <p:nvPr/>
          </p:nvSpPr>
          <p:spPr>
            <a:xfrm>
              <a:off x="4706226" y="4041625"/>
              <a:ext cx="1193229" cy="196902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958979" y="946675"/>
            <a:ext cx="4573806" cy="5782561"/>
            <a:chOff x="415391" y="1424545"/>
            <a:chExt cx="3620116" cy="4826821"/>
          </a:xfrm>
        </p:grpSpPr>
        <p:pic>
          <p:nvPicPr>
            <p:cNvPr id="13" name="図 1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15391" y="1424545"/>
              <a:ext cx="3620116" cy="4826821"/>
            </a:xfrm>
            <a:prstGeom prst="rect">
              <a:avLst/>
            </a:prstGeom>
            <a:ln w="38100">
              <a:solidFill>
                <a:srgbClr val="00B0F0"/>
              </a:solidFill>
            </a:ln>
          </p:spPr>
        </p:pic>
        <p:sp>
          <p:nvSpPr>
            <p:cNvPr id="14" name="角丸四角形 13"/>
            <p:cNvSpPr/>
            <p:nvPr/>
          </p:nvSpPr>
          <p:spPr>
            <a:xfrm>
              <a:off x="2109110" y="3768730"/>
              <a:ext cx="1858359" cy="23923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2993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51520" y="1268760"/>
            <a:ext cx="7921625" cy="947738"/>
          </a:xfrm>
        </p:spPr>
        <p:txBody>
          <a:bodyPr/>
          <a:lstStyle/>
          <a:p>
            <a:r>
              <a:rPr lang="ja-JP" altLang="en-US" dirty="0"/>
              <a:t>５</a:t>
            </a:r>
            <a:r>
              <a:rPr kumimoji="1" lang="en-US" altLang="ja-JP" dirty="0"/>
              <a:t>. </a:t>
            </a:r>
            <a:r>
              <a:rPr kumimoji="1" lang="ja-JP" altLang="en-US" dirty="0"/>
              <a:t>図書館が提供するサービス</a:t>
            </a:r>
          </a:p>
        </p:txBody>
      </p:sp>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14943" y="2636912"/>
            <a:ext cx="3665984" cy="3184824"/>
          </a:xfrm>
          <a:prstGeom prst="rect">
            <a:avLst/>
          </a:prstGeom>
        </p:spPr>
      </p:pic>
    </p:spTree>
    <p:extLst>
      <p:ext uri="{BB962C8B-B14F-4D97-AF65-F5344CB8AC3E}">
        <p14:creationId xmlns:p14="http://schemas.microsoft.com/office/powerpoint/2010/main" val="2975688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4294967295"/>
          </p:nvPr>
        </p:nvSpPr>
        <p:spPr>
          <a:xfrm>
            <a:off x="539552" y="584684"/>
            <a:ext cx="7813278" cy="5688632"/>
          </a:xfrm>
        </p:spPr>
        <p:txBody>
          <a:bodyPr>
            <a:normAutofit lnSpcReduction="10000"/>
          </a:bodyPr>
          <a:lstStyle/>
          <a:p>
            <a:pPr marL="0" lvl="1" indent="0">
              <a:buNone/>
            </a:pPr>
            <a:r>
              <a:rPr lang="ja-JP" altLang="en-US" sz="2800" b="1" dirty="0">
                <a:solidFill>
                  <a:schemeClr val="tx1"/>
                </a:solidFill>
                <a:latin typeface="+mn-ea"/>
              </a:rPr>
              <a:t>●</a:t>
            </a:r>
            <a:r>
              <a:rPr kumimoji="1" lang="ja-JP" altLang="en-US" sz="2800" b="1" dirty="0">
                <a:solidFill>
                  <a:schemeClr val="tx1"/>
                </a:solidFill>
                <a:latin typeface="+mn-ea"/>
              </a:rPr>
              <a:t>貸出更新（返却期限の延長）</a:t>
            </a:r>
            <a:r>
              <a:rPr lang="ja-JP" altLang="en-US" sz="2000" dirty="0">
                <a:solidFill>
                  <a:srgbClr val="FF0000"/>
                </a:solidFill>
              </a:rPr>
              <a:t>★</a:t>
            </a:r>
            <a:r>
              <a:rPr lang="ja-JP" altLang="en-US" sz="2000" b="1" dirty="0">
                <a:solidFill>
                  <a:srgbClr val="FF0000"/>
                </a:solidFill>
              </a:rPr>
              <a:t>マイライブラリで申込</a:t>
            </a:r>
            <a:r>
              <a:rPr lang="en-US" altLang="ja-JP" sz="2000" b="1" dirty="0">
                <a:solidFill>
                  <a:srgbClr val="FF0000"/>
                </a:solidFill>
              </a:rPr>
              <a:t>OK</a:t>
            </a:r>
          </a:p>
          <a:p>
            <a:pPr marL="201168" lvl="1" indent="0">
              <a:buNone/>
            </a:pPr>
            <a:r>
              <a:rPr kumimoji="1" lang="ja-JP" altLang="en-US" sz="2000" dirty="0">
                <a:solidFill>
                  <a:schemeClr val="tx1"/>
                </a:solidFill>
              </a:rPr>
              <a:t>　　条件①　他に返却が遅れている図書がない。</a:t>
            </a:r>
            <a:endParaRPr kumimoji="1" lang="en-US" altLang="ja-JP" sz="2000" dirty="0">
              <a:solidFill>
                <a:schemeClr val="tx1"/>
              </a:solidFill>
            </a:endParaRPr>
          </a:p>
          <a:p>
            <a:pPr marL="201168" lvl="1" indent="0">
              <a:buNone/>
            </a:pPr>
            <a:r>
              <a:rPr lang="ja-JP" altLang="en-US" sz="2000" dirty="0">
                <a:solidFill>
                  <a:schemeClr val="tx1"/>
                </a:solidFill>
              </a:rPr>
              <a:t>　　条件②　ペナルティ期間ではない。</a:t>
            </a:r>
            <a:endParaRPr lang="en-US" altLang="ja-JP" sz="2000" dirty="0">
              <a:solidFill>
                <a:schemeClr val="tx1"/>
              </a:solidFill>
            </a:endParaRPr>
          </a:p>
          <a:p>
            <a:pPr marL="201168" lvl="1" indent="0">
              <a:buNone/>
            </a:pPr>
            <a:r>
              <a:rPr lang="ja-JP" altLang="en-US" sz="2000" dirty="0">
                <a:solidFill>
                  <a:schemeClr val="tx1"/>
                </a:solidFill>
              </a:rPr>
              <a:t>　　条件③　他に予約をしている人がいない。</a:t>
            </a:r>
            <a:endParaRPr lang="en-US" altLang="ja-JP" sz="2000" dirty="0">
              <a:solidFill>
                <a:schemeClr val="tx1"/>
              </a:solidFill>
            </a:endParaRPr>
          </a:p>
          <a:p>
            <a:pPr marL="201168" lvl="1" indent="0">
              <a:buNone/>
            </a:pPr>
            <a:r>
              <a:rPr lang="ja-JP" altLang="en-US" sz="2000" dirty="0">
                <a:solidFill>
                  <a:schemeClr val="tx1"/>
                </a:solidFill>
              </a:rPr>
              <a:t>　　</a:t>
            </a:r>
            <a:r>
              <a:rPr lang="en-US" altLang="ja-JP" sz="2000" dirty="0">
                <a:solidFill>
                  <a:schemeClr val="tx1"/>
                </a:solidFill>
              </a:rPr>
              <a:t>※</a:t>
            </a:r>
            <a:r>
              <a:rPr lang="ja-JP" altLang="en-US" sz="2000" dirty="0">
                <a:solidFill>
                  <a:schemeClr val="tx1"/>
                </a:solidFill>
              </a:rPr>
              <a:t>更新ができるのはその図書の貸出期間中</a:t>
            </a:r>
            <a:r>
              <a:rPr lang="en-US" altLang="ja-JP" sz="2000" u="sng" dirty="0">
                <a:solidFill>
                  <a:schemeClr val="tx1"/>
                </a:solidFill>
              </a:rPr>
              <a:t>1</a:t>
            </a:r>
            <a:r>
              <a:rPr lang="ja-JP" altLang="en-US" sz="2000" u="sng" dirty="0">
                <a:solidFill>
                  <a:schemeClr val="tx1"/>
                </a:solidFill>
              </a:rPr>
              <a:t>回だけ</a:t>
            </a:r>
            <a:r>
              <a:rPr lang="ja-JP" altLang="en-US" sz="2000" dirty="0">
                <a:solidFill>
                  <a:schemeClr val="tx1"/>
                </a:solidFill>
              </a:rPr>
              <a:t>。</a:t>
            </a:r>
            <a:endParaRPr lang="en-US" altLang="ja-JP" sz="2000" dirty="0">
              <a:solidFill>
                <a:schemeClr val="tx1"/>
              </a:solidFill>
            </a:endParaRPr>
          </a:p>
          <a:p>
            <a:pPr marL="201168" lvl="1" indent="0">
              <a:buNone/>
            </a:pPr>
            <a:r>
              <a:rPr lang="ja-JP" altLang="en-US" sz="2000" dirty="0">
                <a:solidFill>
                  <a:schemeClr val="tx1"/>
                </a:solidFill>
              </a:rPr>
              <a:t>　　</a:t>
            </a:r>
            <a:r>
              <a:rPr lang="en-US" altLang="ja-JP" sz="2000" dirty="0">
                <a:solidFill>
                  <a:schemeClr val="tx1"/>
                </a:solidFill>
              </a:rPr>
              <a:t>※</a:t>
            </a:r>
            <a:r>
              <a:rPr lang="ja-JP" altLang="en-US" sz="2000" dirty="0">
                <a:solidFill>
                  <a:schemeClr val="tx1"/>
                </a:solidFill>
              </a:rPr>
              <a:t>更新手続きをした日から</a:t>
            </a:r>
            <a:r>
              <a:rPr lang="en-US" altLang="ja-JP" sz="2000" dirty="0">
                <a:solidFill>
                  <a:schemeClr val="tx1"/>
                </a:solidFill>
              </a:rPr>
              <a:t>2</a:t>
            </a:r>
            <a:r>
              <a:rPr lang="ja-JP" altLang="en-US" sz="2000" dirty="0">
                <a:solidFill>
                  <a:schemeClr val="tx1"/>
                </a:solidFill>
              </a:rPr>
              <a:t>週間後（学部学生の場合）が</a:t>
            </a:r>
            <a:endParaRPr lang="en-US" altLang="ja-JP" sz="2000" dirty="0">
              <a:solidFill>
                <a:schemeClr val="tx1"/>
              </a:solidFill>
            </a:endParaRPr>
          </a:p>
          <a:p>
            <a:pPr marL="41148" lvl="1" indent="0">
              <a:buClrTx/>
              <a:buSzPct val="85000"/>
              <a:buNone/>
            </a:pPr>
            <a:r>
              <a:rPr lang="en-US" altLang="ja-JP" sz="2000" dirty="0">
                <a:solidFill>
                  <a:schemeClr val="tx1"/>
                </a:solidFill>
              </a:rPr>
              <a:t>     </a:t>
            </a:r>
            <a:r>
              <a:rPr lang="ja-JP" altLang="en-US" sz="2000" dirty="0">
                <a:solidFill>
                  <a:schemeClr val="tx1"/>
                </a:solidFill>
              </a:rPr>
              <a:t>　　　返却期限日になる。</a:t>
            </a:r>
            <a:endParaRPr lang="en-US" altLang="ja-JP" sz="2000" dirty="0">
              <a:solidFill>
                <a:schemeClr val="tx1"/>
              </a:solidFill>
            </a:endParaRPr>
          </a:p>
          <a:p>
            <a:pPr marL="0" lvl="1" indent="0">
              <a:buNone/>
            </a:pPr>
            <a:endParaRPr lang="en-US" altLang="ja-JP" sz="2200" dirty="0">
              <a:solidFill>
                <a:schemeClr val="tx1"/>
              </a:solidFill>
            </a:endParaRPr>
          </a:p>
          <a:p>
            <a:pPr marL="0" lvl="1" indent="0">
              <a:buNone/>
            </a:pPr>
            <a:r>
              <a:rPr lang="ja-JP" altLang="en-US" sz="2200" b="1" dirty="0">
                <a:solidFill>
                  <a:schemeClr val="tx1"/>
                </a:solidFill>
              </a:rPr>
              <a:t>●</a:t>
            </a:r>
            <a:r>
              <a:rPr lang="ja-JP" altLang="en-US" sz="2800" b="1" dirty="0">
                <a:solidFill>
                  <a:schemeClr val="tx1"/>
                </a:solidFill>
              </a:rPr>
              <a:t>予約・取寄せ</a:t>
            </a:r>
            <a:r>
              <a:rPr lang="ja-JP" altLang="en-US" sz="2800" dirty="0">
                <a:solidFill>
                  <a:schemeClr val="tx1"/>
                </a:solidFill>
              </a:rPr>
              <a:t>　</a:t>
            </a:r>
            <a:r>
              <a:rPr lang="ja-JP" altLang="en-US" sz="2000" dirty="0">
                <a:solidFill>
                  <a:srgbClr val="FF0000"/>
                </a:solidFill>
              </a:rPr>
              <a:t>★</a:t>
            </a:r>
            <a:r>
              <a:rPr lang="ja-JP" altLang="en-US" sz="2000" b="1" dirty="0">
                <a:solidFill>
                  <a:srgbClr val="FF0000"/>
                </a:solidFill>
              </a:rPr>
              <a:t>マイライブラリで申込</a:t>
            </a:r>
            <a:r>
              <a:rPr lang="en-US" altLang="ja-JP" sz="2000" b="1" dirty="0">
                <a:solidFill>
                  <a:srgbClr val="FF0000"/>
                </a:solidFill>
              </a:rPr>
              <a:t>OK</a:t>
            </a:r>
            <a:endParaRPr lang="en-US" altLang="ja-JP" sz="2400" dirty="0">
              <a:solidFill>
                <a:srgbClr val="FF0000"/>
              </a:solidFill>
            </a:endParaRPr>
          </a:p>
          <a:p>
            <a:pPr marL="201168" lvl="1" indent="0">
              <a:buNone/>
            </a:pPr>
            <a:r>
              <a:rPr lang="ja-JP" altLang="en-US" sz="2000" dirty="0">
                <a:solidFill>
                  <a:schemeClr val="tx1"/>
                </a:solidFill>
              </a:rPr>
              <a:t>　　貸出中の図書の予約や、日野館や荒川館の図書を</a:t>
            </a:r>
            <a:endParaRPr lang="en-US" altLang="ja-JP" sz="2000" dirty="0">
              <a:solidFill>
                <a:schemeClr val="tx1"/>
              </a:solidFill>
            </a:endParaRPr>
          </a:p>
          <a:p>
            <a:pPr marL="201168" lvl="1" indent="0">
              <a:buNone/>
            </a:pPr>
            <a:r>
              <a:rPr lang="en-US" altLang="ja-JP" sz="2000" dirty="0">
                <a:solidFill>
                  <a:schemeClr val="tx1"/>
                </a:solidFill>
              </a:rPr>
              <a:t> </a:t>
            </a:r>
            <a:r>
              <a:rPr lang="ja-JP" altLang="en-US" sz="2000" dirty="0">
                <a:solidFill>
                  <a:schemeClr val="tx1"/>
                </a:solidFill>
              </a:rPr>
              <a:t>　　本館に取り寄せることができる。</a:t>
            </a:r>
            <a:endParaRPr lang="en-US" altLang="ja-JP" sz="2000" dirty="0">
              <a:solidFill>
                <a:schemeClr val="tx1"/>
              </a:solidFill>
            </a:endParaRPr>
          </a:p>
          <a:p>
            <a:pPr marL="0" lvl="1" indent="0">
              <a:buNone/>
            </a:pPr>
            <a:endParaRPr lang="en-US" altLang="ja-JP" sz="2800" dirty="0">
              <a:solidFill>
                <a:schemeClr val="tx1"/>
              </a:solidFill>
            </a:endParaRPr>
          </a:p>
          <a:p>
            <a:pPr marL="0" lvl="1" indent="0">
              <a:buNone/>
            </a:pPr>
            <a:r>
              <a:rPr lang="ja-JP" altLang="en-US" sz="2800" b="1" dirty="0">
                <a:solidFill>
                  <a:schemeClr val="tx1"/>
                </a:solidFill>
              </a:rPr>
              <a:t>●新規購入依頼</a:t>
            </a:r>
            <a:r>
              <a:rPr lang="ja-JP" altLang="en-US" sz="2400" b="1" dirty="0">
                <a:solidFill>
                  <a:schemeClr val="tx1"/>
                </a:solidFill>
              </a:rPr>
              <a:t>　</a:t>
            </a:r>
            <a:r>
              <a:rPr lang="ja-JP" altLang="en-US" sz="2000" dirty="0">
                <a:solidFill>
                  <a:srgbClr val="FF0000"/>
                </a:solidFill>
              </a:rPr>
              <a:t>★</a:t>
            </a:r>
            <a:r>
              <a:rPr lang="ja-JP" altLang="en-US" sz="2000" b="1" dirty="0">
                <a:solidFill>
                  <a:srgbClr val="FF0000"/>
                </a:solidFill>
              </a:rPr>
              <a:t>マイライブラリで申込</a:t>
            </a:r>
            <a:r>
              <a:rPr lang="en-US" altLang="ja-JP" sz="2000" b="1" dirty="0">
                <a:solidFill>
                  <a:srgbClr val="FF0000"/>
                </a:solidFill>
              </a:rPr>
              <a:t>OK</a:t>
            </a:r>
          </a:p>
          <a:p>
            <a:pPr marL="0" lvl="1" indent="0">
              <a:buNone/>
            </a:pPr>
            <a:r>
              <a:rPr lang="ja-JP" altLang="en-US" sz="2000" b="1" dirty="0">
                <a:solidFill>
                  <a:srgbClr val="FF0000"/>
                </a:solidFill>
              </a:rPr>
              <a:t>　　　</a:t>
            </a:r>
            <a:r>
              <a:rPr lang="ja-JP" altLang="en-US" sz="2000" dirty="0">
                <a:solidFill>
                  <a:schemeClr val="tx1"/>
                </a:solidFill>
              </a:rPr>
              <a:t>図書館に置いてほしい図書を希望することができる。</a:t>
            </a:r>
            <a:endParaRPr lang="en-US" altLang="ja-JP" sz="2000" dirty="0">
              <a:solidFill>
                <a:schemeClr val="tx1"/>
              </a:solidFill>
            </a:endParaRPr>
          </a:p>
          <a:p>
            <a:pPr marL="0" lvl="1" indent="0">
              <a:buNone/>
            </a:pPr>
            <a:r>
              <a:rPr lang="ja-JP" altLang="en-US" sz="2000" dirty="0">
                <a:solidFill>
                  <a:schemeClr val="tx1"/>
                </a:solidFill>
              </a:rPr>
              <a:t>　　　</a:t>
            </a:r>
            <a:r>
              <a:rPr lang="en-US" altLang="ja-JP" sz="2000" dirty="0">
                <a:solidFill>
                  <a:schemeClr val="tx1"/>
                </a:solidFill>
              </a:rPr>
              <a:t>※</a:t>
            </a:r>
            <a:r>
              <a:rPr lang="ja-JP" altLang="en-US" sz="2000" dirty="0">
                <a:solidFill>
                  <a:schemeClr val="tx1"/>
                </a:solidFill>
              </a:rPr>
              <a:t>選書基準や予算等の理由で購入できないことがある。 </a:t>
            </a:r>
            <a:endParaRPr lang="en-US" altLang="ja-JP" sz="2000" b="1" dirty="0">
              <a:solidFill>
                <a:schemeClr val="tx1"/>
              </a:solidFill>
            </a:endParaRPr>
          </a:p>
          <a:p>
            <a:pPr marL="742950" lvl="2" indent="-342900"/>
            <a:endParaRPr lang="en-US" altLang="ja-JP" sz="2200" dirty="0"/>
          </a:p>
        </p:txBody>
      </p:sp>
    </p:spTree>
    <p:extLst>
      <p:ext uri="{BB962C8B-B14F-4D97-AF65-F5344CB8AC3E}">
        <p14:creationId xmlns:p14="http://schemas.microsoft.com/office/powerpoint/2010/main" val="3048443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idx="4294967295"/>
          </p:nvPr>
        </p:nvSpPr>
        <p:spPr>
          <a:xfrm>
            <a:off x="89756" y="166142"/>
            <a:ext cx="8964488" cy="6525716"/>
          </a:xfrm>
        </p:spPr>
        <p:txBody>
          <a:bodyPr>
            <a:noAutofit/>
          </a:bodyPr>
          <a:lstStyle/>
          <a:p>
            <a:pPr marL="457200" lvl="1" indent="0">
              <a:buNone/>
            </a:pPr>
            <a:endParaRPr lang="en-US" altLang="ja-JP" sz="2600" dirty="0"/>
          </a:p>
          <a:p>
            <a:pPr marL="457200" lvl="1" indent="0">
              <a:buNone/>
            </a:pPr>
            <a:endParaRPr lang="ja-JP" altLang="en-US" sz="2600" dirty="0"/>
          </a:p>
          <a:p>
            <a:pPr marL="0" indent="0">
              <a:buNone/>
            </a:pPr>
            <a:r>
              <a:rPr lang="ja-JP" altLang="en-US" sz="2800" dirty="0">
                <a:solidFill>
                  <a:schemeClr val="tx1"/>
                </a:solidFill>
              </a:rPr>
              <a:t>　　図書館間相互協力</a:t>
            </a:r>
            <a:endParaRPr lang="en-US" altLang="ja-JP" sz="2800" dirty="0">
              <a:solidFill>
                <a:schemeClr val="tx1"/>
              </a:solidFill>
            </a:endParaRPr>
          </a:p>
          <a:p>
            <a:pPr marL="201168" lvl="1" indent="0">
              <a:buNone/>
            </a:pPr>
            <a:r>
              <a:rPr lang="ja-JP" altLang="en-US" sz="2600" b="1" dirty="0">
                <a:solidFill>
                  <a:schemeClr val="tx1"/>
                </a:solidFill>
              </a:rPr>
              <a:t>　●</a:t>
            </a:r>
            <a:r>
              <a:rPr lang="en-US" altLang="ja-JP" sz="2600" b="1" dirty="0">
                <a:solidFill>
                  <a:schemeClr val="tx1"/>
                </a:solidFill>
              </a:rPr>
              <a:t>ILL</a:t>
            </a:r>
            <a:r>
              <a:rPr lang="ja-JP" altLang="en-US" sz="2600" b="1" dirty="0">
                <a:solidFill>
                  <a:schemeClr val="tx1"/>
                </a:solidFill>
              </a:rPr>
              <a:t>（現物貸借、文献複写）</a:t>
            </a:r>
            <a:r>
              <a:rPr lang="ja-JP" altLang="en-US" sz="2000" dirty="0">
                <a:solidFill>
                  <a:srgbClr val="FF0000"/>
                </a:solidFill>
              </a:rPr>
              <a:t>★</a:t>
            </a:r>
            <a:r>
              <a:rPr lang="ja-JP" altLang="en-US" sz="2000" b="1" dirty="0">
                <a:solidFill>
                  <a:srgbClr val="FF0000"/>
                </a:solidFill>
              </a:rPr>
              <a:t>マイライブラリで申込</a:t>
            </a:r>
            <a:r>
              <a:rPr lang="en-US" altLang="ja-JP" sz="2000" b="1" dirty="0">
                <a:solidFill>
                  <a:srgbClr val="FF0000"/>
                </a:solidFill>
              </a:rPr>
              <a:t>OK</a:t>
            </a:r>
            <a:endParaRPr lang="en-US" altLang="ja-JP" sz="2600" dirty="0">
              <a:solidFill>
                <a:srgbClr val="FF0000"/>
              </a:solidFill>
            </a:endParaRPr>
          </a:p>
          <a:p>
            <a:pPr marL="914400" lvl="2" indent="0">
              <a:buNone/>
            </a:pPr>
            <a:r>
              <a:rPr lang="ja-JP" altLang="en-US" sz="2400" dirty="0">
                <a:solidFill>
                  <a:schemeClr val="tx1"/>
                </a:solidFill>
              </a:rPr>
              <a:t>　本学にない図書、論文を</a:t>
            </a:r>
            <a:endParaRPr lang="en-US" altLang="ja-JP" sz="2400" dirty="0">
              <a:solidFill>
                <a:schemeClr val="tx1"/>
              </a:solidFill>
            </a:endParaRPr>
          </a:p>
          <a:p>
            <a:pPr marL="914400" lvl="2" indent="0">
              <a:buNone/>
            </a:pPr>
            <a:r>
              <a:rPr lang="ja-JP" altLang="en-US" sz="2400" dirty="0">
                <a:solidFill>
                  <a:schemeClr val="tx1"/>
                </a:solidFill>
              </a:rPr>
              <a:t>　他大学の図書館等から取り寄せます。</a:t>
            </a:r>
            <a:endParaRPr lang="en-US" altLang="ja-JP" sz="2400" dirty="0">
              <a:solidFill>
                <a:schemeClr val="tx1"/>
              </a:solidFill>
            </a:endParaRPr>
          </a:p>
          <a:p>
            <a:pPr marL="914400" lvl="2" indent="0">
              <a:buNone/>
            </a:pPr>
            <a:r>
              <a:rPr lang="ja-JP" altLang="en-US" sz="2400" dirty="0">
                <a:solidFill>
                  <a:schemeClr val="tx1"/>
                </a:solidFill>
              </a:rPr>
              <a:t>　（実費を申込者に負担していただきます。）</a:t>
            </a:r>
            <a:endParaRPr lang="en-US" altLang="ja-JP" sz="2400" dirty="0">
              <a:solidFill>
                <a:schemeClr val="tx1"/>
              </a:solidFill>
            </a:endParaRPr>
          </a:p>
          <a:p>
            <a:pPr marL="914400" lvl="2" indent="0">
              <a:buNone/>
            </a:pPr>
            <a:endParaRPr lang="en-US" altLang="ja-JP" sz="2400" dirty="0">
              <a:solidFill>
                <a:schemeClr val="tx1"/>
              </a:solidFill>
            </a:endParaRPr>
          </a:p>
          <a:p>
            <a:pPr marL="201168" lvl="1" indent="0">
              <a:buNone/>
            </a:pPr>
            <a:r>
              <a:rPr lang="ja-JP" altLang="en-US" sz="2600" b="1" dirty="0">
                <a:solidFill>
                  <a:schemeClr val="tx1"/>
                </a:solidFill>
              </a:rPr>
              <a:t>　●紹介状の発行　</a:t>
            </a:r>
            <a:r>
              <a:rPr lang="ja-JP" altLang="en-US" sz="2000" b="1" dirty="0">
                <a:solidFill>
                  <a:srgbClr val="FF0000"/>
                </a:solidFill>
              </a:rPr>
              <a:t>★オンライン申込フォームから申込</a:t>
            </a:r>
            <a:r>
              <a:rPr lang="en-US" altLang="ja-JP" sz="2000" b="1" dirty="0">
                <a:solidFill>
                  <a:srgbClr val="FF0000"/>
                </a:solidFill>
              </a:rPr>
              <a:t>OK</a:t>
            </a:r>
            <a:endParaRPr lang="en-US" altLang="ja-JP" sz="2600" dirty="0">
              <a:solidFill>
                <a:srgbClr val="FF0000"/>
              </a:solidFill>
            </a:endParaRPr>
          </a:p>
          <a:p>
            <a:pPr marL="914400" lvl="2" indent="0">
              <a:buNone/>
            </a:pPr>
            <a:r>
              <a:rPr lang="ja-JP" altLang="en-US" sz="2400" dirty="0">
                <a:solidFill>
                  <a:schemeClr val="tx1"/>
                </a:solidFill>
              </a:rPr>
              <a:t>他大学の図書館等を利用したい場合、</a:t>
            </a:r>
            <a:endParaRPr lang="en-US" altLang="ja-JP" sz="2400" dirty="0">
              <a:solidFill>
                <a:schemeClr val="tx1"/>
              </a:solidFill>
            </a:endParaRPr>
          </a:p>
          <a:p>
            <a:pPr marL="914400" lvl="2" indent="0">
              <a:buNone/>
            </a:pPr>
            <a:r>
              <a:rPr lang="ja-JP" altLang="en-US" sz="2400" dirty="0">
                <a:solidFill>
                  <a:schemeClr val="tx1"/>
                </a:solidFill>
              </a:rPr>
              <a:t>相手先の所蔵調査をしたうえで、紹介状を発行します。</a:t>
            </a:r>
            <a:endParaRPr lang="en-US" altLang="ja-JP" sz="2400" dirty="0">
              <a:solidFill>
                <a:schemeClr val="tx1"/>
              </a:solidFill>
            </a:endParaRPr>
          </a:p>
          <a:p>
            <a:pPr marL="914400" lvl="2" indent="0">
              <a:buNone/>
            </a:pPr>
            <a:endParaRPr lang="en-US" altLang="ja-JP" sz="2400" b="1" dirty="0"/>
          </a:p>
        </p:txBody>
      </p:sp>
    </p:spTree>
    <p:extLst>
      <p:ext uri="{BB962C8B-B14F-4D97-AF65-F5344CB8AC3E}">
        <p14:creationId xmlns:p14="http://schemas.microsoft.com/office/powerpoint/2010/main" val="329679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845809"/>
            <a:ext cx="4824536" cy="5166382"/>
          </a:xfrm>
          <a:prstGeom prst="rect">
            <a:avLst/>
          </a:prstGeom>
          <a:ln w="28575">
            <a:solidFill>
              <a:schemeClr val="accent3"/>
            </a:solidFill>
          </a:ln>
        </p:spPr>
      </p:pic>
      <p:sp>
        <p:nvSpPr>
          <p:cNvPr id="2" name="正方形/長方形 1"/>
          <p:cNvSpPr/>
          <p:nvPr/>
        </p:nvSpPr>
        <p:spPr>
          <a:xfrm>
            <a:off x="6193733" y="541766"/>
            <a:ext cx="2664296" cy="14755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本館日野館荒川館</a:t>
            </a:r>
            <a:endParaRPr lang="en-US" altLang="ja-JP" b="1" dirty="0">
              <a:solidFill>
                <a:schemeClr val="tx1"/>
              </a:solidFill>
            </a:endParaRPr>
          </a:p>
          <a:p>
            <a:pPr algn="ctr"/>
            <a:r>
              <a:rPr lang="ja-JP" altLang="en-US" b="1" dirty="0">
                <a:solidFill>
                  <a:schemeClr val="tx1"/>
                </a:solidFill>
              </a:rPr>
              <a:t>共通</a:t>
            </a:r>
            <a:r>
              <a:rPr kumimoji="1" lang="ja-JP" altLang="en-US" b="1" dirty="0">
                <a:solidFill>
                  <a:schemeClr val="tx1"/>
                </a:solidFill>
              </a:rPr>
              <a:t>のページです</a:t>
            </a:r>
          </a:p>
        </p:txBody>
      </p:sp>
      <p:sp>
        <p:nvSpPr>
          <p:cNvPr id="4" name="正方形/長方形 3"/>
          <p:cNvSpPr/>
          <p:nvPr/>
        </p:nvSpPr>
        <p:spPr>
          <a:xfrm>
            <a:off x="6203556" y="4367391"/>
            <a:ext cx="2664296" cy="1522258"/>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資料を探すために役立つデータベース等を掲載しています。</a:t>
            </a:r>
          </a:p>
        </p:txBody>
      </p:sp>
      <p:sp>
        <p:nvSpPr>
          <p:cNvPr id="7" name="正方形/長方形 6"/>
          <p:cNvSpPr/>
          <p:nvPr/>
        </p:nvSpPr>
        <p:spPr>
          <a:xfrm>
            <a:off x="6218791" y="2402899"/>
            <a:ext cx="2664296" cy="14980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学系図書室の</a:t>
            </a:r>
            <a:endParaRPr lang="en-US" altLang="ja-JP" b="1" dirty="0">
              <a:solidFill>
                <a:schemeClr val="tx1"/>
              </a:solidFill>
            </a:endParaRPr>
          </a:p>
          <a:p>
            <a:pPr algn="ctr"/>
            <a:r>
              <a:rPr lang="ja-JP" altLang="en-US" b="1" dirty="0">
                <a:solidFill>
                  <a:schemeClr val="tx1"/>
                </a:solidFill>
              </a:rPr>
              <a:t>利用条件、利用方法を</a:t>
            </a:r>
            <a:endParaRPr lang="en-US" altLang="ja-JP" b="1" dirty="0">
              <a:solidFill>
                <a:schemeClr val="tx1"/>
              </a:solidFill>
            </a:endParaRPr>
          </a:p>
          <a:p>
            <a:pPr algn="ctr"/>
            <a:r>
              <a:rPr lang="ja-JP" altLang="en-US" b="1" dirty="0">
                <a:solidFill>
                  <a:schemeClr val="tx1"/>
                </a:solidFill>
              </a:rPr>
              <a:t>確認できます</a:t>
            </a:r>
            <a:r>
              <a:rPr lang="ja-JP" altLang="en-US" dirty="0"/>
              <a:t>。</a:t>
            </a:r>
            <a:endParaRPr kumimoji="1" lang="ja-JP" altLang="en-US" dirty="0"/>
          </a:p>
        </p:txBody>
      </p:sp>
      <p:sp>
        <p:nvSpPr>
          <p:cNvPr id="3" name="正方形/長方形 2"/>
          <p:cNvSpPr/>
          <p:nvPr/>
        </p:nvSpPr>
        <p:spPr>
          <a:xfrm>
            <a:off x="179512" y="168915"/>
            <a:ext cx="2664296" cy="738895"/>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図書館</a:t>
            </a:r>
            <a:r>
              <a:rPr lang="ja-JP" altLang="en-US" sz="2000" b="1" dirty="0">
                <a:solidFill>
                  <a:schemeClr val="tx1"/>
                </a:solidFill>
              </a:rPr>
              <a:t>ホームページ</a:t>
            </a:r>
            <a:endParaRPr kumimoji="1" lang="ja-JP" altLang="en-US" sz="2000" b="1" dirty="0">
              <a:solidFill>
                <a:schemeClr val="tx1"/>
              </a:solidFill>
            </a:endParaRPr>
          </a:p>
        </p:txBody>
      </p:sp>
      <p:grpSp>
        <p:nvGrpSpPr>
          <p:cNvPr id="10" name="グループ化 9"/>
          <p:cNvGrpSpPr/>
          <p:nvPr/>
        </p:nvGrpSpPr>
        <p:grpSpPr>
          <a:xfrm>
            <a:off x="1601429" y="1259410"/>
            <a:ext cx="4592304" cy="708693"/>
            <a:chOff x="1619671" y="1279549"/>
            <a:chExt cx="4592304" cy="708693"/>
          </a:xfrm>
        </p:grpSpPr>
        <p:sp>
          <p:nvSpPr>
            <p:cNvPr id="8" name="円/楕円 7"/>
            <p:cNvSpPr/>
            <p:nvPr/>
          </p:nvSpPr>
          <p:spPr>
            <a:xfrm>
              <a:off x="1619671" y="1484186"/>
              <a:ext cx="648072" cy="5040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4745163" y="1484186"/>
              <a:ext cx="648072" cy="5040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3182417" y="1484186"/>
              <a:ext cx="648072" cy="50405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a:stCxn id="2" idx="1"/>
              <a:endCxn id="8" idx="7"/>
            </p:cNvCxnSpPr>
            <p:nvPr/>
          </p:nvCxnSpPr>
          <p:spPr>
            <a:xfrm flipH="1">
              <a:off x="2172835" y="1279549"/>
              <a:ext cx="4020898" cy="2784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2" idx="1"/>
            </p:cNvCxnSpPr>
            <p:nvPr/>
          </p:nvCxnSpPr>
          <p:spPr>
            <a:xfrm flipH="1">
              <a:off x="3828297" y="1299688"/>
              <a:ext cx="2383678" cy="369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2" idx="1"/>
              <a:endCxn id="9" idx="6"/>
            </p:cNvCxnSpPr>
            <p:nvPr/>
          </p:nvCxnSpPr>
          <p:spPr>
            <a:xfrm flipH="1">
              <a:off x="5393235" y="1299688"/>
              <a:ext cx="818740" cy="436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グループ化 12"/>
          <p:cNvGrpSpPr/>
          <p:nvPr/>
        </p:nvGrpSpPr>
        <p:grpSpPr>
          <a:xfrm>
            <a:off x="1036472" y="3151945"/>
            <a:ext cx="5182319" cy="1604580"/>
            <a:chOff x="1036472" y="3151945"/>
            <a:chExt cx="5182319" cy="1604580"/>
          </a:xfrm>
        </p:grpSpPr>
        <p:sp>
          <p:nvSpPr>
            <p:cNvPr id="12" name="円/楕円 11"/>
            <p:cNvSpPr/>
            <p:nvPr/>
          </p:nvSpPr>
          <p:spPr>
            <a:xfrm>
              <a:off x="1036472" y="4367391"/>
              <a:ext cx="792088" cy="38913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a:stCxn id="7" idx="1"/>
              <a:endCxn id="12" idx="7"/>
            </p:cNvCxnSpPr>
            <p:nvPr/>
          </p:nvCxnSpPr>
          <p:spPr>
            <a:xfrm flipH="1">
              <a:off x="1712561" y="3151945"/>
              <a:ext cx="4506230" cy="127243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グループ化 29"/>
          <p:cNvGrpSpPr/>
          <p:nvPr/>
        </p:nvGrpSpPr>
        <p:grpSpPr>
          <a:xfrm>
            <a:off x="1036472" y="1196752"/>
            <a:ext cx="5119705" cy="3872547"/>
            <a:chOff x="1036472" y="1196752"/>
            <a:chExt cx="5119705" cy="3872547"/>
          </a:xfrm>
        </p:grpSpPr>
        <p:sp>
          <p:nvSpPr>
            <p:cNvPr id="14" name="円/楕円 13"/>
            <p:cNvSpPr/>
            <p:nvPr/>
          </p:nvSpPr>
          <p:spPr>
            <a:xfrm>
              <a:off x="2483768" y="1196752"/>
              <a:ext cx="792088" cy="452041"/>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1036472" y="3676093"/>
              <a:ext cx="792088" cy="452041"/>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H="1" flipV="1">
              <a:off x="2907948" y="1638594"/>
              <a:ext cx="3248229" cy="343070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1784178" y="3936690"/>
              <a:ext cx="4371999" cy="109813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14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40023" y="1988840"/>
            <a:ext cx="4267177" cy="3200383"/>
          </a:xfrm>
          <a:prstGeom prst="rect">
            <a:avLst/>
          </a:prstGeom>
        </p:spPr>
      </p:pic>
      <p:sp>
        <p:nvSpPr>
          <p:cNvPr id="4" name="正方形/長方形 3"/>
          <p:cNvSpPr/>
          <p:nvPr/>
        </p:nvSpPr>
        <p:spPr>
          <a:xfrm>
            <a:off x="323527" y="937332"/>
            <a:ext cx="8423821" cy="1138773"/>
          </a:xfrm>
          <a:prstGeom prst="rect">
            <a:avLst/>
          </a:prstGeom>
        </p:spPr>
        <p:txBody>
          <a:bodyPr wrap="square">
            <a:spAutoFit/>
          </a:bodyPr>
          <a:lstStyle/>
          <a:p>
            <a:r>
              <a:rPr lang="ja-JP" altLang="en-US" sz="2800" dirty="0"/>
              <a:t>①</a:t>
            </a:r>
            <a:r>
              <a:rPr lang="ja-JP" altLang="en-US" sz="2800" b="1" dirty="0"/>
              <a:t>レファレンスサービス</a:t>
            </a:r>
            <a:r>
              <a:rPr lang="ja-JP" altLang="en-US" sz="2800" b="1" dirty="0">
                <a:solidFill>
                  <a:srgbClr val="0070C0"/>
                </a:solidFill>
              </a:rPr>
              <a:t>（司書）</a:t>
            </a:r>
            <a:r>
              <a:rPr lang="ja-JP" altLang="en-US" sz="2000" b="1" dirty="0">
                <a:solidFill>
                  <a:srgbClr val="FF0000"/>
                </a:solidFill>
              </a:rPr>
              <a:t>★オンライン申込フォームあり</a:t>
            </a:r>
            <a:endParaRPr lang="en-US" altLang="ja-JP" sz="2000" b="1" dirty="0">
              <a:solidFill>
                <a:srgbClr val="FF0000"/>
              </a:solidFill>
            </a:endParaRPr>
          </a:p>
          <a:p>
            <a:r>
              <a:rPr lang="ja-JP" altLang="en-US" sz="2000" b="1" dirty="0">
                <a:solidFill>
                  <a:srgbClr val="FF0000"/>
                </a:solidFill>
              </a:rPr>
              <a:t>　　</a:t>
            </a:r>
            <a:r>
              <a:rPr lang="ja-JP" altLang="en-US" sz="2000" dirty="0"/>
              <a:t>情報検索や図書館サービス等の相談・質問を、受け付けています。</a:t>
            </a:r>
            <a:endParaRPr lang="en-US" altLang="ja-JP" sz="2000" dirty="0"/>
          </a:p>
          <a:p>
            <a:pPr lvl="1"/>
            <a:endParaRPr lang="en-US" altLang="ja-JP" sz="2000" dirty="0"/>
          </a:p>
        </p:txBody>
      </p:sp>
      <p:sp>
        <p:nvSpPr>
          <p:cNvPr id="3" name="正方形/長方形 2"/>
          <p:cNvSpPr/>
          <p:nvPr/>
        </p:nvSpPr>
        <p:spPr>
          <a:xfrm>
            <a:off x="323527" y="188640"/>
            <a:ext cx="808583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tx1"/>
                </a:solidFill>
              </a:rPr>
              <a:t>本館には２つの相談</a:t>
            </a:r>
            <a:r>
              <a:rPr lang="ja-JP" altLang="en-US" sz="3600" b="1" dirty="0">
                <a:solidFill>
                  <a:schemeClr val="tx1"/>
                </a:solidFill>
              </a:rPr>
              <a:t>サービス</a:t>
            </a:r>
            <a:r>
              <a:rPr kumimoji="1" lang="ja-JP" altLang="en-US" sz="3600" b="1" dirty="0">
                <a:solidFill>
                  <a:schemeClr val="tx1"/>
                </a:solidFill>
              </a:rPr>
              <a:t>があります</a:t>
            </a:r>
          </a:p>
        </p:txBody>
      </p:sp>
      <p:pic>
        <p:nvPicPr>
          <p:cNvPr id="10" name="図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3527" y="1988840"/>
            <a:ext cx="4036939" cy="4179937"/>
          </a:xfrm>
          <a:prstGeom prst="rect">
            <a:avLst/>
          </a:prstGeom>
          <a:ln w="57150">
            <a:solidFill>
              <a:schemeClr val="accent2"/>
            </a:solidFill>
          </a:ln>
        </p:spPr>
      </p:pic>
      <p:sp>
        <p:nvSpPr>
          <p:cNvPr id="11" name="円/楕円 10"/>
          <p:cNvSpPr/>
          <p:nvPr/>
        </p:nvSpPr>
        <p:spPr>
          <a:xfrm>
            <a:off x="1331640" y="4725144"/>
            <a:ext cx="360040" cy="4480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stCxn id="11" idx="7"/>
          </p:cNvCxnSpPr>
          <p:nvPr/>
        </p:nvCxnSpPr>
        <p:spPr>
          <a:xfrm flipV="1">
            <a:off x="1638953" y="3717032"/>
            <a:ext cx="3293087" cy="10737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264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88640"/>
            <a:ext cx="6430033" cy="5184576"/>
          </a:xfrm>
          <a:prstGeom prst="rect">
            <a:avLst/>
          </a:prstGeom>
          <a:ln w="38100">
            <a:solidFill>
              <a:srgbClr val="FF0066"/>
            </a:solidFill>
          </a:ln>
        </p:spPr>
      </p:pic>
      <p:grpSp>
        <p:nvGrpSpPr>
          <p:cNvPr id="8" name="グループ化 7"/>
          <p:cNvGrpSpPr/>
          <p:nvPr/>
        </p:nvGrpSpPr>
        <p:grpSpPr>
          <a:xfrm>
            <a:off x="2898263" y="1916832"/>
            <a:ext cx="5994217" cy="4237431"/>
            <a:chOff x="2898263" y="1916832"/>
            <a:chExt cx="5994217" cy="4237431"/>
          </a:xfrm>
        </p:grpSpPr>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263" y="1916832"/>
              <a:ext cx="5994217" cy="4237431"/>
            </a:xfrm>
            <a:prstGeom prst="rect">
              <a:avLst/>
            </a:prstGeom>
            <a:ln w="38100">
              <a:solidFill>
                <a:schemeClr val="accent2"/>
              </a:solidFill>
            </a:ln>
          </p:spPr>
        </p:pic>
        <p:sp>
          <p:nvSpPr>
            <p:cNvPr id="7" name="角丸四角形 6"/>
            <p:cNvSpPr/>
            <p:nvPr/>
          </p:nvSpPr>
          <p:spPr>
            <a:xfrm>
              <a:off x="5652120" y="2060848"/>
              <a:ext cx="3060850" cy="1008112"/>
            </a:xfrm>
            <a:prstGeom prst="round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図書館</a:t>
              </a:r>
              <a:r>
                <a:rPr kumimoji="1" lang="en-US" altLang="ja-JP" b="1" dirty="0">
                  <a:solidFill>
                    <a:schemeClr val="tx1"/>
                  </a:solidFill>
                </a:rPr>
                <a:t>HP</a:t>
              </a:r>
              <a:r>
                <a:rPr lang="ja-JP" altLang="en-US" b="1" dirty="0">
                  <a:solidFill>
                    <a:schemeClr val="tx1"/>
                  </a:solidFill>
                </a:rPr>
                <a:t>に、</a:t>
              </a:r>
              <a:endParaRPr lang="en-US" altLang="ja-JP" b="1" dirty="0">
                <a:solidFill>
                  <a:schemeClr val="tx1"/>
                </a:solidFill>
              </a:endParaRPr>
            </a:p>
            <a:p>
              <a:pPr algn="ctr"/>
              <a:r>
                <a:rPr lang="ja-JP" altLang="en-US" b="1" dirty="0">
                  <a:solidFill>
                    <a:schemeClr val="tx1"/>
                  </a:solidFill>
                </a:rPr>
                <a:t>レファレンス事例を</a:t>
              </a:r>
              <a:endParaRPr lang="en-US" altLang="ja-JP" b="1" dirty="0">
                <a:solidFill>
                  <a:schemeClr val="tx1"/>
                </a:solidFill>
              </a:endParaRPr>
            </a:p>
            <a:p>
              <a:pPr algn="ctr"/>
              <a:r>
                <a:rPr lang="ja-JP" altLang="en-US" b="1" dirty="0">
                  <a:solidFill>
                    <a:schemeClr val="tx1"/>
                  </a:solidFill>
                </a:rPr>
                <a:t>公開しています。</a:t>
              </a:r>
              <a:endParaRPr kumimoji="1" lang="ja-JP" altLang="en-US" b="1" dirty="0">
                <a:solidFill>
                  <a:schemeClr val="tx1"/>
                </a:solidFill>
              </a:endParaRPr>
            </a:p>
          </p:txBody>
        </p:sp>
      </p:grpSp>
    </p:spTree>
    <p:extLst>
      <p:ext uri="{BB962C8B-B14F-4D97-AF65-F5344CB8AC3E}">
        <p14:creationId xmlns:p14="http://schemas.microsoft.com/office/powerpoint/2010/main" val="379086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72000" y="2371223"/>
            <a:ext cx="4228422" cy="3171317"/>
          </a:xfrm>
          <a:prstGeom prst="rect">
            <a:avLst/>
          </a:prstGeom>
        </p:spPr>
      </p:pic>
      <p:sp>
        <p:nvSpPr>
          <p:cNvPr id="5" name="正方形/長方形 4"/>
          <p:cNvSpPr/>
          <p:nvPr/>
        </p:nvSpPr>
        <p:spPr>
          <a:xfrm>
            <a:off x="106127" y="813262"/>
            <a:ext cx="8535232" cy="1569660"/>
          </a:xfrm>
          <a:prstGeom prst="rect">
            <a:avLst/>
          </a:prstGeom>
        </p:spPr>
        <p:txBody>
          <a:bodyPr wrap="square">
            <a:spAutoFit/>
          </a:bodyPr>
          <a:lstStyle/>
          <a:p>
            <a:pPr marL="164592" lvl="1"/>
            <a:r>
              <a:rPr lang="ja-JP" altLang="en-US" sz="2800" b="1" dirty="0"/>
              <a:t> ②学習相談サービス</a:t>
            </a:r>
            <a:r>
              <a:rPr lang="ja-JP" altLang="en-US" sz="2800" b="1" dirty="0">
                <a:solidFill>
                  <a:srgbClr val="0070C0"/>
                </a:solidFill>
              </a:rPr>
              <a:t>（スタディ・アシスタント）</a:t>
            </a:r>
            <a:endParaRPr lang="en-US" altLang="ja-JP" sz="2800" b="1" dirty="0">
              <a:solidFill>
                <a:srgbClr val="0070C0"/>
              </a:solidFill>
            </a:endParaRPr>
          </a:p>
          <a:p>
            <a:pPr marL="164592" lvl="1"/>
            <a:r>
              <a:rPr lang="ja-JP" altLang="en-US" sz="2000" dirty="0"/>
              <a:t>　　学習相談、レポートの書き方に関する相談、</a:t>
            </a:r>
            <a:r>
              <a:rPr lang="en-US" altLang="ja-JP" sz="2000" dirty="0"/>
              <a:t>PC </a:t>
            </a:r>
            <a:r>
              <a:rPr lang="ja-JP" altLang="en-US" sz="2000" dirty="0"/>
              <a:t>の操作方法等について、</a:t>
            </a:r>
            <a:endParaRPr lang="en-US" altLang="ja-JP" sz="2000" dirty="0"/>
          </a:p>
          <a:p>
            <a:pPr marL="164592" lvl="1"/>
            <a:r>
              <a:rPr lang="ja-JP" altLang="en-US" sz="2000" dirty="0"/>
              <a:t>　　</a:t>
            </a:r>
            <a:r>
              <a:rPr lang="ja-JP" altLang="en-US" sz="2000" dirty="0">
                <a:solidFill>
                  <a:srgbClr val="0070C0"/>
                </a:solidFill>
              </a:rPr>
              <a:t>本学の大学院生</a:t>
            </a:r>
            <a:r>
              <a:rPr lang="ja-JP" altLang="en-US" sz="2000" dirty="0"/>
              <a:t>が受け付けています。</a:t>
            </a:r>
            <a:endParaRPr lang="en-US" altLang="ja-JP" sz="2000" dirty="0"/>
          </a:p>
          <a:p>
            <a:pPr marL="164592" indent="0">
              <a:buNone/>
            </a:pPr>
            <a:endParaRPr lang="en-US" altLang="ja-JP" sz="2800" dirty="0"/>
          </a:p>
        </p:txBody>
      </p:sp>
      <p:sp>
        <p:nvSpPr>
          <p:cNvPr id="6" name="正方形/長方形 5"/>
          <p:cNvSpPr/>
          <p:nvPr/>
        </p:nvSpPr>
        <p:spPr>
          <a:xfrm>
            <a:off x="302589" y="257683"/>
            <a:ext cx="8085835"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b="1" dirty="0">
                <a:solidFill>
                  <a:schemeClr val="tx1"/>
                </a:solidFill>
              </a:rPr>
              <a:t>本館には２つの相談</a:t>
            </a:r>
            <a:r>
              <a:rPr lang="ja-JP" altLang="en-US" sz="3600" b="1" dirty="0">
                <a:solidFill>
                  <a:schemeClr val="tx1"/>
                </a:solidFill>
              </a:rPr>
              <a:t>サービス</a:t>
            </a:r>
            <a:r>
              <a:rPr kumimoji="1" lang="ja-JP" altLang="en-US" sz="3600" b="1" dirty="0">
                <a:solidFill>
                  <a:schemeClr val="tx1"/>
                </a:solidFill>
              </a:rPr>
              <a:t>があります</a:t>
            </a:r>
          </a:p>
        </p:txBody>
      </p:sp>
      <p:pic>
        <p:nvPicPr>
          <p:cNvPr id="7" name="図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6804" y="2026735"/>
            <a:ext cx="4036939" cy="4179937"/>
          </a:xfrm>
          <a:prstGeom prst="rect">
            <a:avLst/>
          </a:prstGeom>
          <a:ln w="57150">
            <a:solidFill>
              <a:schemeClr val="accent2"/>
            </a:solidFill>
          </a:ln>
        </p:spPr>
      </p:pic>
      <p:sp>
        <p:nvSpPr>
          <p:cNvPr id="8" name="円/楕円 7"/>
          <p:cNvSpPr/>
          <p:nvPr/>
        </p:nvSpPr>
        <p:spPr>
          <a:xfrm>
            <a:off x="2627784" y="4677981"/>
            <a:ext cx="660477" cy="4480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flipV="1">
            <a:off x="3005913" y="3429000"/>
            <a:ext cx="1782111" cy="12489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00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64" y="188640"/>
            <a:ext cx="4419436" cy="5904656"/>
          </a:xfrm>
          <a:prstGeom prst="rect">
            <a:avLst/>
          </a:prstGeom>
        </p:spPr>
      </p:pic>
      <p:grpSp>
        <p:nvGrpSpPr>
          <p:cNvPr id="5" name="グループ化 4"/>
          <p:cNvGrpSpPr/>
          <p:nvPr/>
        </p:nvGrpSpPr>
        <p:grpSpPr>
          <a:xfrm>
            <a:off x="2346092" y="686454"/>
            <a:ext cx="6660232" cy="5423622"/>
            <a:chOff x="2346092" y="686454"/>
            <a:chExt cx="6660232" cy="5423622"/>
          </a:xfrm>
        </p:grpSpPr>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092" y="1190510"/>
              <a:ext cx="6660232" cy="4919566"/>
            </a:xfrm>
            <a:prstGeom prst="rect">
              <a:avLst/>
            </a:prstGeom>
            <a:ln w="38100">
              <a:solidFill>
                <a:srgbClr val="FF0066"/>
              </a:solidFill>
            </a:ln>
          </p:spPr>
        </p:pic>
        <p:sp>
          <p:nvSpPr>
            <p:cNvPr id="4" name="角丸四角形 3"/>
            <p:cNvSpPr/>
            <p:nvPr/>
          </p:nvSpPr>
          <p:spPr>
            <a:xfrm>
              <a:off x="4572000" y="686454"/>
              <a:ext cx="4284986" cy="1008112"/>
            </a:xfrm>
            <a:prstGeom prst="round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図書館</a:t>
              </a:r>
              <a:r>
                <a:rPr kumimoji="1" lang="en-US" altLang="ja-JP" b="1" dirty="0">
                  <a:solidFill>
                    <a:schemeClr val="tx1"/>
                  </a:solidFill>
                </a:rPr>
                <a:t>HP</a:t>
              </a:r>
              <a:r>
                <a:rPr lang="ja-JP" altLang="en-US" b="1" dirty="0">
                  <a:solidFill>
                    <a:schemeClr val="tx1"/>
                  </a:solidFill>
                </a:rPr>
                <a:t>の本館ページ内に</a:t>
              </a:r>
              <a:endParaRPr lang="en-US" altLang="ja-JP" b="1" dirty="0">
                <a:solidFill>
                  <a:schemeClr val="tx1"/>
                </a:solidFill>
              </a:endParaRPr>
            </a:p>
            <a:p>
              <a:pPr algn="ctr"/>
              <a:r>
                <a:rPr kumimoji="1" lang="ja-JP" altLang="en-US" b="1" dirty="0">
                  <a:solidFill>
                    <a:schemeClr val="tx1"/>
                  </a:solidFill>
                </a:rPr>
                <a:t>スタディ・アシスタントのページ</a:t>
              </a:r>
              <a:endParaRPr kumimoji="1" lang="en-US" altLang="ja-JP" b="1" dirty="0">
                <a:solidFill>
                  <a:schemeClr val="tx1"/>
                </a:solidFill>
              </a:endParaRPr>
            </a:p>
            <a:p>
              <a:pPr algn="ctr"/>
              <a:r>
                <a:rPr kumimoji="1" lang="ja-JP" altLang="en-US" b="1" dirty="0">
                  <a:solidFill>
                    <a:schemeClr val="tx1"/>
                  </a:solidFill>
                </a:rPr>
                <a:t>があります。</a:t>
              </a:r>
            </a:p>
          </p:txBody>
        </p:sp>
      </p:grpSp>
    </p:spTree>
    <p:extLst>
      <p:ext uri="{BB962C8B-B14F-4D97-AF65-F5344CB8AC3E}">
        <p14:creationId xmlns:p14="http://schemas.microsoft.com/office/powerpoint/2010/main" val="16487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05" y="348352"/>
            <a:ext cx="7196979" cy="4087084"/>
          </a:xfrm>
          <a:prstGeom prst="rect">
            <a:avLst/>
          </a:prstGeom>
          <a:ln>
            <a:solidFill>
              <a:srgbClr val="00B0F0"/>
            </a:solidFill>
          </a:ln>
        </p:spPr>
      </p:pic>
      <p:sp>
        <p:nvSpPr>
          <p:cNvPr id="2" name="タイトル 1"/>
          <p:cNvSpPr>
            <a:spLocks noGrp="1"/>
          </p:cNvSpPr>
          <p:nvPr>
            <p:ph type="title" idx="4294967295"/>
          </p:nvPr>
        </p:nvSpPr>
        <p:spPr>
          <a:xfrm>
            <a:off x="147305" y="80859"/>
            <a:ext cx="3408196" cy="807501"/>
          </a:xfrm>
          <a:solidFill>
            <a:schemeClr val="bg1"/>
          </a:solidFill>
          <a:ln w="38100">
            <a:solidFill>
              <a:srgbClr val="FF0000"/>
            </a:solidFill>
          </a:ln>
        </p:spPr>
        <p:txBody>
          <a:bodyPr>
            <a:normAutofit fontScale="90000"/>
          </a:bodyPr>
          <a:lstStyle/>
          <a:p>
            <a:r>
              <a:rPr kumimoji="1" lang="ja-JP" altLang="en-US" dirty="0">
                <a:solidFill>
                  <a:srgbClr val="FF0000"/>
                </a:solidFill>
              </a:rPr>
              <a:t>マイライブラリ</a:t>
            </a:r>
          </a:p>
        </p:txBody>
      </p:sp>
      <p:grpSp>
        <p:nvGrpSpPr>
          <p:cNvPr id="9" name="グループ化 8"/>
          <p:cNvGrpSpPr/>
          <p:nvPr/>
        </p:nvGrpSpPr>
        <p:grpSpPr>
          <a:xfrm>
            <a:off x="147304" y="1631232"/>
            <a:ext cx="6311089" cy="2877861"/>
            <a:chOff x="147304" y="1631232"/>
            <a:chExt cx="6311089" cy="2877861"/>
          </a:xfrm>
        </p:grpSpPr>
        <p:sp>
          <p:nvSpPr>
            <p:cNvPr id="8" name="正方形/長方形 7"/>
            <p:cNvSpPr/>
            <p:nvPr/>
          </p:nvSpPr>
          <p:spPr>
            <a:xfrm>
              <a:off x="147304" y="4011644"/>
              <a:ext cx="1598303" cy="4974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4"/>
            <a:stretch>
              <a:fillRect/>
            </a:stretch>
          </p:blipFill>
          <p:spPr>
            <a:xfrm>
              <a:off x="1861924" y="1631232"/>
              <a:ext cx="4596469" cy="2877861"/>
            </a:xfrm>
            <a:prstGeom prst="rect">
              <a:avLst/>
            </a:prstGeom>
            <a:ln w="38100">
              <a:solidFill>
                <a:srgbClr val="FF0000"/>
              </a:solidFill>
            </a:ln>
          </p:spPr>
        </p:pic>
        <p:sp>
          <p:nvSpPr>
            <p:cNvPr id="17" name="曲折矢印 16"/>
            <p:cNvSpPr/>
            <p:nvPr/>
          </p:nvSpPr>
          <p:spPr>
            <a:xfrm>
              <a:off x="827584" y="3109180"/>
              <a:ext cx="1296144" cy="902464"/>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 name="グループ化 4"/>
          <p:cNvGrpSpPr/>
          <p:nvPr/>
        </p:nvGrpSpPr>
        <p:grpSpPr>
          <a:xfrm>
            <a:off x="222180" y="4187476"/>
            <a:ext cx="5285923" cy="2508162"/>
            <a:chOff x="222180" y="4187476"/>
            <a:chExt cx="5285923" cy="2508162"/>
          </a:xfrm>
        </p:grpSpPr>
        <p:pic>
          <p:nvPicPr>
            <p:cNvPr id="14" name="図 13"/>
            <p:cNvPicPr>
              <a:picLocks noChangeAspect="1"/>
            </p:cNvPicPr>
            <p:nvPr/>
          </p:nvPicPr>
          <p:blipFill>
            <a:blip r:embed="rId5"/>
            <a:stretch>
              <a:fillRect/>
            </a:stretch>
          </p:blipFill>
          <p:spPr>
            <a:xfrm>
              <a:off x="222180" y="4758169"/>
              <a:ext cx="5285923" cy="1937469"/>
            </a:xfrm>
            <a:prstGeom prst="rect">
              <a:avLst/>
            </a:prstGeom>
            <a:ln w="57150">
              <a:solidFill>
                <a:schemeClr val="accent1"/>
              </a:solidFill>
            </a:ln>
          </p:spPr>
        </p:pic>
        <p:sp>
          <p:nvSpPr>
            <p:cNvPr id="15" name="右矢印 14"/>
            <p:cNvSpPr/>
            <p:nvPr/>
          </p:nvSpPr>
          <p:spPr>
            <a:xfrm rot="5400000">
              <a:off x="2911968" y="4281280"/>
              <a:ext cx="961704" cy="774095"/>
            </a:xfrm>
            <a:prstGeom prst="rightArrow">
              <a:avLst>
                <a:gd name="adj1" fmla="val 5549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p:cNvSpPr txBox="1"/>
          <p:nvPr/>
        </p:nvSpPr>
        <p:spPr>
          <a:xfrm>
            <a:off x="4678476" y="4936176"/>
            <a:ext cx="4291284" cy="1736646"/>
          </a:xfrm>
          <a:prstGeom prst="wedgeRoundRectCallout">
            <a:avLst>
              <a:gd name="adj1" fmla="val -67774"/>
              <a:gd name="adj2" fmla="val 12870"/>
              <a:gd name="adj3" fmla="val 16667"/>
            </a:avLst>
          </a:prstGeom>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3200" b="1" dirty="0">
                <a:solidFill>
                  <a:srgbClr val="FF0000"/>
                </a:solidFill>
              </a:rPr>
              <a:t>ID</a:t>
            </a:r>
            <a:r>
              <a:rPr kumimoji="1" lang="ja-JP" altLang="en-US" sz="3200" b="1" dirty="0">
                <a:solidFill>
                  <a:srgbClr val="FF0000"/>
                </a:solidFill>
              </a:rPr>
              <a:t>・パスワードは教育研究用情報システムと同じです</a:t>
            </a:r>
          </a:p>
        </p:txBody>
      </p:sp>
      <p:grpSp>
        <p:nvGrpSpPr>
          <p:cNvPr id="18" name="グループ化 17"/>
          <p:cNvGrpSpPr/>
          <p:nvPr/>
        </p:nvGrpSpPr>
        <p:grpSpPr>
          <a:xfrm>
            <a:off x="3460226" y="723061"/>
            <a:ext cx="5528574" cy="4426119"/>
            <a:chOff x="3465992" y="633567"/>
            <a:chExt cx="5528574" cy="4426119"/>
          </a:xfrm>
        </p:grpSpPr>
        <p:pic>
          <p:nvPicPr>
            <p:cNvPr id="13" name="図 12"/>
            <p:cNvPicPr>
              <a:picLocks noChangeAspect="1"/>
            </p:cNvPicPr>
            <p:nvPr/>
          </p:nvPicPr>
          <p:blipFill>
            <a:blip r:embed="rId6"/>
            <a:stretch>
              <a:fillRect/>
            </a:stretch>
          </p:blipFill>
          <p:spPr>
            <a:xfrm>
              <a:off x="3465992" y="2150963"/>
              <a:ext cx="5528574" cy="1916040"/>
            </a:xfrm>
            <a:prstGeom prst="rect">
              <a:avLst/>
            </a:prstGeom>
            <a:ln w="38100">
              <a:solidFill>
                <a:srgbClr val="FFC000"/>
              </a:solidFill>
            </a:ln>
          </p:spPr>
        </p:pic>
        <p:sp>
          <p:nvSpPr>
            <p:cNvPr id="16" name="右矢印 15"/>
            <p:cNvSpPr/>
            <p:nvPr/>
          </p:nvSpPr>
          <p:spPr>
            <a:xfrm rot="5400000">
              <a:off x="4067819" y="4082363"/>
              <a:ext cx="1101185" cy="853461"/>
            </a:xfrm>
            <a:prstGeom prst="rightArrow">
              <a:avLst>
                <a:gd name="adj1" fmla="val 42027"/>
                <a:gd name="adj2" fmla="val 6304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6081808" y="633567"/>
              <a:ext cx="2885592" cy="1224136"/>
            </a:xfrm>
            <a:prstGeom prst="round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予約・取寄せの申込は、</a:t>
              </a:r>
              <a:endParaRPr lang="en-US" altLang="ja-JP" b="1" dirty="0">
                <a:solidFill>
                  <a:schemeClr val="tx1"/>
                </a:solidFill>
              </a:endParaRPr>
            </a:p>
            <a:p>
              <a:pPr algn="ctr"/>
              <a:r>
                <a:rPr lang="ja-JP" altLang="en-US" b="1" dirty="0">
                  <a:solidFill>
                    <a:schemeClr val="tx1"/>
                  </a:solidFill>
                </a:rPr>
                <a:t>蔵書検索結果で、</a:t>
              </a:r>
              <a:endParaRPr lang="en-US" altLang="ja-JP" b="1" dirty="0">
                <a:solidFill>
                  <a:schemeClr val="tx1"/>
                </a:solidFill>
              </a:endParaRPr>
            </a:p>
            <a:p>
              <a:pPr algn="ctr"/>
              <a:r>
                <a:rPr lang="ja-JP" altLang="en-US" b="1" dirty="0">
                  <a:solidFill>
                    <a:schemeClr val="tx1"/>
                  </a:solidFill>
                </a:rPr>
                <a:t>このボタンをクリック</a:t>
              </a:r>
              <a:endParaRPr kumimoji="1" lang="ja-JP" altLang="en-US" dirty="0"/>
            </a:p>
          </p:txBody>
        </p:sp>
        <p:sp>
          <p:nvSpPr>
            <p:cNvPr id="7" name="円/楕円 6"/>
            <p:cNvSpPr/>
            <p:nvPr/>
          </p:nvSpPr>
          <p:spPr>
            <a:xfrm>
              <a:off x="8244408" y="3356992"/>
              <a:ext cx="722992" cy="50405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p:cNvCxnSpPr>
              <a:endCxn id="7" idx="0"/>
            </p:cNvCxnSpPr>
            <p:nvPr/>
          </p:nvCxnSpPr>
          <p:spPr>
            <a:xfrm>
              <a:off x="8604448" y="1857703"/>
              <a:ext cx="1456" cy="1499289"/>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139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516978"/>
            <a:ext cx="7056784" cy="4007469"/>
          </a:xfrm>
          <a:prstGeom prst="rect">
            <a:avLst/>
          </a:prstGeom>
          <a:ln>
            <a:solidFill>
              <a:srgbClr val="00B0F0"/>
            </a:solidFill>
          </a:ln>
        </p:spPr>
      </p:pic>
      <p:sp>
        <p:nvSpPr>
          <p:cNvPr id="2" name="タイトル 1"/>
          <p:cNvSpPr>
            <a:spLocks noGrp="1"/>
          </p:cNvSpPr>
          <p:nvPr>
            <p:ph type="title" idx="4294967295"/>
          </p:nvPr>
        </p:nvSpPr>
        <p:spPr>
          <a:xfrm>
            <a:off x="197023" y="224449"/>
            <a:ext cx="5096741" cy="822325"/>
          </a:xfrm>
          <a:solidFill>
            <a:schemeClr val="bg1"/>
          </a:solidFill>
          <a:ln w="38100">
            <a:solidFill>
              <a:srgbClr val="FF0000"/>
            </a:solidFill>
          </a:ln>
        </p:spPr>
        <p:txBody>
          <a:bodyPr/>
          <a:lstStyle/>
          <a:p>
            <a:r>
              <a:rPr kumimoji="1" lang="ja-JP" altLang="en-US" dirty="0">
                <a:solidFill>
                  <a:srgbClr val="FF0000"/>
                </a:solidFill>
              </a:rPr>
              <a:t>オンラインサービス</a:t>
            </a:r>
          </a:p>
        </p:txBody>
      </p:sp>
      <p:sp>
        <p:nvSpPr>
          <p:cNvPr id="3" name="角丸四角形 2"/>
          <p:cNvSpPr/>
          <p:nvPr/>
        </p:nvSpPr>
        <p:spPr>
          <a:xfrm>
            <a:off x="5004048" y="1123746"/>
            <a:ext cx="1944216" cy="57606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170783" y="1337784"/>
            <a:ext cx="5354304" cy="4698756"/>
            <a:chOff x="170783" y="1337784"/>
            <a:chExt cx="5354304" cy="4698756"/>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83" y="2060848"/>
              <a:ext cx="5354304" cy="3975692"/>
            </a:xfrm>
            <a:prstGeom prst="rect">
              <a:avLst/>
            </a:prstGeom>
            <a:ln w="57150">
              <a:solidFill>
                <a:srgbClr val="00B0F0"/>
              </a:solidFill>
            </a:ln>
          </p:spPr>
        </p:pic>
        <p:sp>
          <p:nvSpPr>
            <p:cNvPr id="7" name="屈折矢印 6"/>
            <p:cNvSpPr/>
            <p:nvPr/>
          </p:nvSpPr>
          <p:spPr>
            <a:xfrm rot="10800000">
              <a:off x="2699791" y="1337784"/>
              <a:ext cx="2317975" cy="1517137"/>
            </a:xfrm>
            <a:prstGeom prst="bentUpArrow">
              <a:avLst>
                <a:gd name="adj1" fmla="val 10911"/>
                <a:gd name="adj2" fmla="val 25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3995936" y="1337784"/>
            <a:ext cx="4999242" cy="5218215"/>
            <a:chOff x="3995936" y="1337784"/>
            <a:chExt cx="4999242" cy="5218215"/>
          </a:xfrm>
        </p:grpSpPr>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492896"/>
              <a:ext cx="4999242" cy="4063103"/>
            </a:xfrm>
            <a:prstGeom prst="rect">
              <a:avLst/>
            </a:prstGeom>
            <a:ln w="38100">
              <a:solidFill>
                <a:srgbClr val="00B0F0"/>
              </a:solidFill>
            </a:ln>
          </p:spPr>
        </p:pic>
        <p:sp>
          <p:nvSpPr>
            <p:cNvPr id="10" name="屈折矢印 9"/>
            <p:cNvSpPr/>
            <p:nvPr/>
          </p:nvSpPr>
          <p:spPr>
            <a:xfrm rot="10800000" flipH="1">
              <a:off x="6969655" y="1337784"/>
              <a:ext cx="1360480" cy="1803184"/>
            </a:xfrm>
            <a:prstGeom prst="bentUpArrow">
              <a:avLst>
                <a:gd name="adj1" fmla="val 14396"/>
                <a:gd name="adj2" fmla="val 2791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33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95536" y="332656"/>
            <a:ext cx="6589712" cy="715962"/>
          </a:xfrm>
        </p:spPr>
        <p:txBody>
          <a:bodyPr>
            <a:normAutofit/>
          </a:bodyPr>
          <a:lstStyle/>
          <a:p>
            <a:r>
              <a:rPr kumimoji="1" lang="ja-JP" altLang="en-US" dirty="0">
                <a:solidFill>
                  <a:schemeClr val="tx1"/>
                </a:solidFill>
              </a:rPr>
              <a:t>参考文献</a:t>
            </a:r>
          </a:p>
        </p:txBody>
      </p:sp>
      <p:sp>
        <p:nvSpPr>
          <p:cNvPr id="3" name="コンテンツ プレースホルダー 2"/>
          <p:cNvSpPr>
            <a:spLocks noGrp="1"/>
          </p:cNvSpPr>
          <p:nvPr>
            <p:ph idx="4294967295"/>
          </p:nvPr>
        </p:nvSpPr>
        <p:spPr>
          <a:xfrm>
            <a:off x="395536" y="1196752"/>
            <a:ext cx="7629289" cy="4248472"/>
          </a:xfrm>
        </p:spPr>
        <p:txBody>
          <a:bodyPr>
            <a:normAutofit/>
          </a:bodyPr>
          <a:lstStyle/>
          <a:p>
            <a:pPr marL="444500" indent="-444500">
              <a:buNone/>
            </a:pPr>
            <a:r>
              <a:rPr lang="ja-JP" altLang="en-US" sz="2000" dirty="0">
                <a:solidFill>
                  <a:schemeClr val="tx1"/>
                </a:solidFill>
              </a:rPr>
              <a:t>１）日本図書館情報学会研究委員会編</a:t>
            </a:r>
            <a:r>
              <a:rPr lang="en-US" altLang="ja-JP" sz="2000" dirty="0">
                <a:solidFill>
                  <a:schemeClr val="tx1"/>
                </a:solidFill>
              </a:rPr>
              <a:t>『</a:t>
            </a:r>
            <a:r>
              <a:rPr lang="ja-JP" altLang="en-US" sz="2000" dirty="0">
                <a:solidFill>
                  <a:schemeClr val="tx1"/>
                </a:solidFill>
              </a:rPr>
              <a:t>情報の評価とコレクション形成</a:t>
            </a:r>
            <a:r>
              <a:rPr lang="en-US" altLang="ja-JP" sz="2000" dirty="0">
                <a:solidFill>
                  <a:schemeClr val="tx1"/>
                </a:solidFill>
              </a:rPr>
              <a:t>』(</a:t>
            </a:r>
            <a:r>
              <a:rPr lang="ja-JP" altLang="en-US" sz="2000" dirty="0">
                <a:solidFill>
                  <a:schemeClr val="tx1"/>
                </a:solidFill>
              </a:rPr>
              <a:t>わかる</a:t>
            </a:r>
            <a:r>
              <a:rPr lang="en-US" altLang="ja-JP" sz="2000" dirty="0">
                <a:solidFill>
                  <a:schemeClr val="tx1"/>
                </a:solidFill>
              </a:rPr>
              <a:t>!</a:t>
            </a:r>
            <a:r>
              <a:rPr lang="ja-JP" altLang="en-US" sz="2000" dirty="0">
                <a:solidFill>
                  <a:schemeClr val="tx1"/>
                </a:solidFill>
              </a:rPr>
              <a:t>図書館情報学シリーズ </a:t>
            </a:r>
            <a:r>
              <a:rPr lang="en-US" altLang="ja-JP" sz="2000" dirty="0">
                <a:solidFill>
                  <a:schemeClr val="tx1"/>
                </a:solidFill>
              </a:rPr>
              <a:t>; </a:t>
            </a:r>
            <a:r>
              <a:rPr lang="ja-JP" altLang="en-US" sz="2000" dirty="0">
                <a:solidFill>
                  <a:schemeClr val="tx1"/>
                </a:solidFill>
              </a:rPr>
              <a:t>第</a:t>
            </a:r>
            <a:r>
              <a:rPr lang="en-US" altLang="ja-JP" sz="2000" dirty="0">
                <a:solidFill>
                  <a:schemeClr val="tx1"/>
                </a:solidFill>
              </a:rPr>
              <a:t>2</a:t>
            </a:r>
            <a:r>
              <a:rPr lang="ja-JP" altLang="en-US" sz="2000" dirty="0">
                <a:solidFill>
                  <a:schemeClr val="tx1"/>
                </a:solidFill>
              </a:rPr>
              <a:t>巻</a:t>
            </a:r>
            <a:r>
              <a:rPr lang="en-US" altLang="ja-JP" sz="2000" dirty="0">
                <a:solidFill>
                  <a:schemeClr val="tx1"/>
                </a:solidFill>
              </a:rPr>
              <a:t>) </a:t>
            </a:r>
            <a:r>
              <a:rPr lang="ja-JP" altLang="en-US" sz="2000" dirty="0">
                <a:solidFill>
                  <a:schemeClr val="tx1"/>
                </a:solidFill>
              </a:rPr>
              <a:t>勉誠出版</a:t>
            </a:r>
            <a:r>
              <a:rPr lang="en-US" altLang="ja-JP" sz="2000" dirty="0">
                <a:solidFill>
                  <a:schemeClr val="tx1"/>
                </a:solidFill>
              </a:rPr>
              <a:t>, 2015 </a:t>
            </a:r>
          </a:p>
          <a:p>
            <a:pPr marL="444500" indent="-444500">
              <a:buNone/>
            </a:pPr>
            <a:r>
              <a:rPr lang="ja-JP" altLang="en-US" sz="2000" dirty="0">
                <a:solidFill>
                  <a:schemeClr val="tx1"/>
                </a:solidFill>
              </a:rPr>
              <a:t>２）日本図書館情報学会研究委員会編</a:t>
            </a:r>
            <a:r>
              <a:rPr lang="en-US" altLang="ja-JP" sz="2000" dirty="0">
                <a:solidFill>
                  <a:schemeClr val="tx1"/>
                </a:solidFill>
              </a:rPr>
              <a:t>『</a:t>
            </a:r>
            <a:r>
              <a:rPr lang="ja-JP" altLang="en-US" sz="2000" dirty="0">
                <a:solidFill>
                  <a:schemeClr val="tx1"/>
                </a:solidFill>
              </a:rPr>
              <a:t>電子書籍と電子ジャーナル</a:t>
            </a:r>
            <a:r>
              <a:rPr lang="en-US" altLang="ja-JP" sz="2000" dirty="0">
                <a:solidFill>
                  <a:schemeClr val="tx1"/>
                </a:solidFill>
              </a:rPr>
              <a:t>』 (</a:t>
            </a:r>
            <a:r>
              <a:rPr lang="ja-JP" altLang="en-US" sz="2000" dirty="0">
                <a:solidFill>
                  <a:schemeClr val="tx1"/>
                </a:solidFill>
              </a:rPr>
              <a:t>わかる</a:t>
            </a:r>
            <a:r>
              <a:rPr lang="en-US" altLang="ja-JP" sz="2000" dirty="0">
                <a:solidFill>
                  <a:schemeClr val="tx1"/>
                </a:solidFill>
              </a:rPr>
              <a:t>!</a:t>
            </a:r>
            <a:r>
              <a:rPr lang="ja-JP" altLang="en-US" sz="2000" dirty="0">
                <a:solidFill>
                  <a:schemeClr val="tx1"/>
                </a:solidFill>
              </a:rPr>
              <a:t>図書館情報学シリーズ </a:t>
            </a:r>
            <a:r>
              <a:rPr lang="en-US" altLang="ja-JP" sz="2000" dirty="0">
                <a:solidFill>
                  <a:schemeClr val="tx1"/>
                </a:solidFill>
              </a:rPr>
              <a:t>; </a:t>
            </a:r>
            <a:r>
              <a:rPr lang="ja-JP" altLang="en-US" sz="2000" dirty="0">
                <a:solidFill>
                  <a:schemeClr val="tx1"/>
                </a:solidFill>
              </a:rPr>
              <a:t>第</a:t>
            </a:r>
            <a:r>
              <a:rPr lang="en-US" altLang="ja-JP" sz="2000" dirty="0">
                <a:solidFill>
                  <a:schemeClr val="tx1"/>
                </a:solidFill>
              </a:rPr>
              <a:t>1</a:t>
            </a:r>
            <a:r>
              <a:rPr lang="ja-JP" altLang="en-US" sz="2000" dirty="0">
                <a:solidFill>
                  <a:schemeClr val="tx1"/>
                </a:solidFill>
              </a:rPr>
              <a:t>巻</a:t>
            </a:r>
            <a:r>
              <a:rPr lang="en-US" altLang="ja-JP" sz="2000" dirty="0">
                <a:solidFill>
                  <a:schemeClr val="tx1"/>
                </a:solidFill>
              </a:rPr>
              <a:t>)</a:t>
            </a:r>
            <a:r>
              <a:rPr lang="ja-JP" altLang="en-US" sz="2000" dirty="0">
                <a:solidFill>
                  <a:schemeClr val="tx1"/>
                </a:solidFill>
              </a:rPr>
              <a:t> 勉誠出版</a:t>
            </a:r>
            <a:r>
              <a:rPr lang="en-US" altLang="ja-JP" sz="2000" dirty="0">
                <a:solidFill>
                  <a:schemeClr val="tx1"/>
                </a:solidFill>
              </a:rPr>
              <a:t>, 2014</a:t>
            </a:r>
          </a:p>
          <a:p>
            <a:pPr marL="444500" indent="-444500">
              <a:buNone/>
            </a:pPr>
            <a:r>
              <a:rPr lang="ja-JP" altLang="en-US" sz="2000" dirty="0">
                <a:solidFill>
                  <a:schemeClr val="tx1"/>
                </a:solidFill>
              </a:rPr>
              <a:t>３）日本図書館情報学会用語辞典編集委員会編</a:t>
            </a:r>
            <a:r>
              <a:rPr lang="en-US" altLang="ja-JP" sz="2000" dirty="0">
                <a:solidFill>
                  <a:schemeClr val="tx1"/>
                </a:solidFill>
              </a:rPr>
              <a:t>『</a:t>
            </a:r>
            <a:r>
              <a:rPr lang="ja-JP" altLang="en-US" sz="2000" dirty="0">
                <a:solidFill>
                  <a:schemeClr val="tx1"/>
                </a:solidFill>
              </a:rPr>
              <a:t>図書館情報学用語辞典</a:t>
            </a:r>
            <a:r>
              <a:rPr lang="en-US" altLang="ja-JP" sz="2000" dirty="0">
                <a:solidFill>
                  <a:schemeClr val="tx1"/>
                </a:solidFill>
              </a:rPr>
              <a:t>』 </a:t>
            </a:r>
            <a:r>
              <a:rPr lang="ja-JP" altLang="en-US" sz="2000" dirty="0">
                <a:solidFill>
                  <a:schemeClr val="tx1"/>
                </a:solidFill>
              </a:rPr>
              <a:t>第</a:t>
            </a:r>
            <a:r>
              <a:rPr lang="en-US" altLang="ja-JP" sz="2000" dirty="0">
                <a:solidFill>
                  <a:schemeClr val="tx1"/>
                </a:solidFill>
              </a:rPr>
              <a:t>4</a:t>
            </a:r>
            <a:r>
              <a:rPr lang="ja-JP" altLang="en-US" sz="2000" dirty="0">
                <a:solidFill>
                  <a:schemeClr val="tx1"/>
                </a:solidFill>
              </a:rPr>
              <a:t>版</a:t>
            </a:r>
            <a:r>
              <a:rPr lang="en-US" altLang="ja-JP" sz="2000" dirty="0">
                <a:solidFill>
                  <a:schemeClr val="tx1"/>
                </a:solidFill>
              </a:rPr>
              <a:t>. </a:t>
            </a:r>
            <a:r>
              <a:rPr lang="ja-JP" altLang="en-US" sz="2000" dirty="0">
                <a:solidFill>
                  <a:schemeClr val="tx1"/>
                </a:solidFill>
              </a:rPr>
              <a:t>丸善出版</a:t>
            </a:r>
            <a:r>
              <a:rPr lang="en-US" altLang="ja-JP" sz="2000" dirty="0">
                <a:solidFill>
                  <a:schemeClr val="tx1"/>
                </a:solidFill>
              </a:rPr>
              <a:t>, 2013. </a:t>
            </a:r>
          </a:p>
          <a:p>
            <a:pPr marL="444500" indent="-444500">
              <a:buNone/>
            </a:pPr>
            <a:r>
              <a:rPr lang="ja-JP" altLang="en-US" sz="2000" dirty="0">
                <a:solidFill>
                  <a:schemeClr val="tx1"/>
                </a:solidFill>
              </a:rPr>
              <a:t>４）上田修一</a:t>
            </a:r>
            <a:r>
              <a:rPr lang="en-US" altLang="ja-JP" sz="2000" dirty="0">
                <a:solidFill>
                  <a:schemeClr val="tx1"/>
                </a:solidFill>
              </a:rPr>
              <a:t>, </a:t>
            </a:r>
            <a:r>
              <a:rPr lang="ja-JP" altLang="en-US" sz="2000" dirty="0">
                <a:solidFill>
                  <a:schemeClr val="tx1"/>
                </a:solidFill>
              </a:rPr>
              <a:t>倉田敬子著</a:t>
            </a:r>
            <a:r>
              <a:rPr lang="en-US" altLang="ja-JP" sz="2000" dirty="0">
                <a:solidFill>
                  <a:schemeClr val="tx1"/>
                </a:solidFill>
              </a:rPr>
              <a:t>『</a:t>
            </a:r>
            <a:r>
              <a:rPr lang="ja-JP" altLang="en-US" sz="2000" dirty="0">
                <a:solidFill>
                  <a:schemeClr val="tx1"/>
                </a:solidFill>
              </a:rPr>
              <a:t>情報の発生と伝達</a:t>
            </a:r>
            <a:r>
              <a:rPr lang="en-US" altLang="ja-JP" sz="2000" dirty="0">
                <a:solidFill>
                  <a:schemeClr val="tx1"/>
                </a:solidFill>
              </a:rPr>
              <a:t>』 (</a:t>
            </a:r>
            <a:r>
              <a:rPr lang="ja-JP" altLang="en-US" sz="2000" dirty="0">
                <a:solidFill>
                  <a:schemeClr val="tx1"/>
                </a:solidFill>
              </a:rPr>
              <a:t>図書館・情報学シリーズ </a:t>
            </a:r>
            <a:r>
              <a:rPr lang="en-US" altLang="ja-JP" sz="2000" dirty="0">
                <a:solidFill>
                  <a:schemeClr val="tx1"/>
                </a:solidFill>
              </a:rPr>
              <a:t>/ </a:t>
            </a:r>
            <a:r>
              <a:rPr lang="ja-JP" altLang="en-US" sz="2000" dirty="0">
                <a:solidFill>
                  <a:schemeClr val="tx1"/>
                </a:solidFill>
              </a:rPr>
              <a:t>津田良成編 </a:t>
            </a:r>
            <a:r>
              <a:rPr lang="en-US" altLang="ja-JP" sz="2000" dirty="0">
                <a:solidFill>
                  <a:schemeClr val="tx1"/>
                </a:solidFill>
              </a:rPr>
              <a:t>; 1) </a:t>
            </a:r>
            <a:r>
              <a:rPr lang="ja-JP" altLang="en-US" sz="2000" dirty="0">
                <a:solidFill>
                  <a:schemeClr val="tx1"/>
                </a:solidFill>
              </a:rPr>
              <a:t>勁草書房</a:t>
            </a:r>
            <a:r>
              <a:rPr lang="en-US" altLang="ja-JP" sz="2000" dirty="0">
                <a:solidFill>
                  <a:schemeClr val="tx1"/>
                </a:solidFill>
              </a:rPr>
              <a:t>, 1992 </a:t>
            </a:r>
          </a:p>
          <a:p>
            <a:pPr marL="444500" indent="-444500">
              <a:buNone/>
            </a:pPr>
            <a:r>
              <a:rPr lang="ja-JP" altLang="en-US" sz="2000" dirty="0">
                <a:solidFill>
                  <a:schemeClr val="tx1"/>
                </a:solidFill>
              </a:rPr>
              <a:t>５）日本図書館情報学会研究委員会編</a:t>
            </a:r>
            <a:r>
              <a:rPr lang="en-US" altLang="ja-JP" sz="2000" dirty="0">
                <a:solidFill>
                  <a:schemeClr val="tx1"/>
                </a:solidFill>
              </a:rPr>
              <a:t>『</a:t>
            </a:r>
            <a:r>
              <a:rPr lang="ja-JP" altLang="en-US" sz="2000" dirty="0">
                <a:solidFill>
                  <a:schemeClr val="tx1"/>
                </a:solidFill>
              </a:rPr>
              <a:t>学術情報流通と大学図書館」</a:t>
            </a:r>
            <a:r>
              <a:rPr lang="en-US" altLang="ja-JP" sz="2000" dirty="0">
                <a:solidFill>
                  <a:schemeClr val="tx1"/>
                </a:solidFill>
              </a:rPr>
              <a:t> (</a:t>
            </a:r>
            <a:r>
              <a:rPr lang="ja-JP" altLang="en-US" sz="2000" dirty="0">
                <a:solidFill>
                  <a:schemeClr val="tx1"/>
                </a:solidFill>
              </a:rPr>
              <a:t>シリーズ・図書館情報学のフロンティア </a:t>
            </a:r>
            <a:r>
              <a:rPr lang="en-US" altLang="ja-JP" sz="2000" dirty="0">
                <a:solidFill>
                  <a:schemeClr val="tx1"/>
                </a:solidFill>
              </a:rPr>
              <a:t>; No.7) </a:t>
            </a:r>
            <a:r>
              <a:rPr lang="ja-JP" altLang="en-US" sz="2000" dirty="0">
                <a:solidFill>
                  <a:schemeClr val="tx1"/>
                </a:solidFill>
              </a:rPr>
              <a:t>勉誠出版</a:t>
            </a:r>
            <a:r>
              <a:rPr lang="en-US" altLang="ja-JP" sz="2000" dirty="0">
                <a:solidFill>
                  <a:schemeClr val="tx1"/>
                </a:solidFill>
              </a:rPr>
              <a:t>, 2007</a:t>
            </a:r>
          </a:p>
          <a:p>
            <a:pPr marL="444500" indent="-444500">
              <a:buNone/>
            </a:pPr>
            <a:r>
              <a:rPr lang="ja-JP" altLang="en-US" sz="2000" dirty="0">
                <a:solidFill>
                  <a:schemeClr val="tx1"/>
                </a:solidFill>
              </a:rPr>
              <a:t>６）倉田敬子著</a:t>
            </a:r>
            <a:r>
              <a:rPr lang="en-US" altLang="ja-JP" sz="2000" dirty="0">
                <a:solidFill>
                  <a:schemeClr val="tx1"/>
                </a:solidFill>
              </a:rPr>
              <a:t>『</a:t>
            </a:r>
            <a:r>
              <a:rPr lang="ja-JP" altLang="en-US" sz="2000" dirty="0">
                <a:solidFill>
                  <a:schemeClr val="tx1"/>
                </a:solidFill>
              </a:rPr>
              <a:t>学術情報流通とオープンアクセス</a:t>
            </a:r>
            <a:r>
              <a:rPr lang="en-US" altLang="ja-JP" sz="2000" dirty="0">
                <a:solidFill>
                  <a:schemeClr val="tx1"/>
                </a:solidFill>
              </a:rPr>
              <a:t>』</a:t>
            </a:r>
            <a:r>
              <a:rPr lang="ja-JP" altLang="en-US" sz="2000" dirty="0">
                <a:solidFill>
                  <a:schemeClr val="tx1"/>
                </a:solidFill>
              </a:rPr>
              <a:t>勁草書房</a:t>
            </a:r>
            <a:r>
              <a:rPr lang="en-US" altLang="ja-JP" sz="2000" dirty="0">
                <a:solidFill>
                  <a:schemeClr val="tx1"/>
                </a:solidFill>
              </a:rPr>
              <a:t>, 2007</a:t>
            </a:r>
            <a:endParaRPr kumimoji="1" lang="ja-JP" altLang="en-US" sz="2000" dirty="0">
              <a:solidFill>
                <a:schemeClr val="tx1"/>
              </a:solidFill>
            </a:endParaRPr>
          </a:p>
        </p:txBody>
      </p:sp>
    </p:spTree>
    <p:extLst>
      <p:ext uri="{BB962C8B-B14F-4D97-AF65-F5344CB8AC3E}">
        <p14:creationId xmlns:p14="http://schemas.microsoft.com/office/powerpoint/2010/main" val="310053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63" y="141139"/>
            <a:ext cx="6375355" cy="6120680"/>
          </a:xfrm>
          <a:prstGeom prst="rect">
            <a:avLst/>
          </a:prstGeom>
          <a:ln w="28575">
            <a:solidFill>
              <a:schemeClr val="accent3"/>
            </a:solidFill>
          </a:ln>
        </p:spPr>
      </p:pic>
      <p:sp>
        <p:nvSpPr>
          <p:cNvPr id="3" name="正方形/長方形 2"/>
          <p:cNvSpPr/>
          <p:nvPr/>
        </p:nvSpPr>
        <p:spPr>
          <a:xfrm>
            <a:off x="6721590" y="376645"/>
            <a:ext cx="2268356" cy="11081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本館</a:t>
            </a:r>
            <a:r>
              <a:rPr lang="ja-JP" altLang="en-US" b="1" dirty="0">
                <a:solidFill>
                  <a:schemeClr val="tx1"/>
                </a:solidFill>
              </a:rPr>
              <a:t>の情報をチェックするときは、</a:t>
            </a:r>
            <a:endParaRPr lang="en-US" altLang="ja-JP" b="1" dirty="0">
              <a:solidFill>
                <a:schemeClr val="tx1"/>
              </a:solidFill>
            </a:endParaRPr>
          </a:p>
          <a:p>
            <a:pPr algn="ctr"/>
            <a:r>
              <a:rPr lang="ja-JP" altLang="en-US" b="1" dirty="0">
                <a:solidFill>
                  <a:schemeClr val="tx1"/>
                </a:solidFill>
              </a:rPr>
              <a:t>「本館」タブをクリック</a:t>
            </a:r>
            <a:endParaRPr kumimoji="1" lang="ja-JP" altLang="en-US" b="1" dirty="0">
              <a:solidFill>
                <a:schemeClr val="tx1"/>
              </a:solidFill>
            </a:endParaRPr>
          </a:p>
        </p:txBody>
      </p:sp>
      <p:sp>
        <p:nvSpPr>
          <p:cNvPr id="4" name="正方形/長方形 3"/>
          <p:cNvSpPr/>
          <p:nvPr/>
        </p:nvSpPr>
        <p:spPr>
          <a:xfrm>
            <a:off x="6732747" y="1699332"/>
            <a:ext cx="2268356" cy="144016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選書ツアーや図書館主催の講習会情報が確認できます</a:t>
            </a:r>
          </a:p>
        </p:txBody>
      </p:sp>
      <p:sp>
        <p:nvSpPr>
          <p:cNvPr id="6" name="正方形/長方形 5"/>
          <p:cNvSpPr/>
          <p:nvPr/>
        </p:nvSpPr>
        <p:spPr>
          <a:xfrm>
            <a:off x="6732747" y="3329313"/>
            <a:ext cx="2257199" cy="135002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ラーニング・コモンズの予約状況が</a:t>
            </a:r>
            <a:endParaRPr kumimoji="1" lang="en-US" altLang="ja-JP" b="1" dirty="0">
              <a:solidFill>
                <a:schemeClr val="tx1"/>
              </a:solidFill>
            </a:endParaRPr>
          </a:p>
          <a:p>
            <a:pPr algn="ctr"/>
            <a:r>
              <a:rPr kumimoji="1" lang="ja-JP" altLang="en-US" b="1" dirty="0">
                <a:solidFill>
                  <a:schemeClr val="tx1"/>
                </a:solidFill>
              </a:rPr>
              <a:t>確認できます</a:t>
            </a:r>
            <a:endParaRPr kumimoji="1" lang="en-US" altLang="ja-JP" b="1" dirty="0">
              <a:solidFill>
                <a:schemeClr val="tx1"/>
              </a:solidFill>
            </a:endParaRPr>
          </a:p>
        </p:txBody>
      </p:sp>
      <p:sp>
        <p:nvSpPr>
          <p:cNvPr id="7" name="正方形/長方形 6"/>
          <p:cNvSpPr/>
          <p:nvPr/>
        </p:nvSpPr>
        <p:spPr>
          <a:xfrm>
            <a:off x="6745287" y="4833811"/>
            <a:ext cx="2268356" cy="1296144"/>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学習相談を</a:t>
            </a:r>
            <a:endParaRPr lang="en-US" altLang="ja-JP" b="1" dirty="0">
              <a:solidFill>
                <a:schemeClr val="tx1"/>
              </a:solidFill>
            </a:endParaRPr>
          </a:p>
          <a:p>
            <a:pPr algn="ctr"/>
            <a:r>
              <a:rPr lang="ja-JP" altLang="en-US" b="1" dirty="0">
                <a:solidFill>
                  <a:schemeClr val="tx1"/>
                </a:solidFill>
              </a:rPr>
              <a:t>受付している</a:t>
            </a:r>
            <a:endParaRPr lang="en-US" altLang="ja-JP" b="1" dirty="0">
              <a:solidFill>
                <a:schemeClr val="tx1"/>
              </a:solidFill>
            </a:endParaRPr>
          </a:p>
          <a:p>
            <a:pPr algn="ctr"/>
            <a:r>
              <a:rPr lang="ja-JP" altLang="en-US" b="1" dirty="0">
                <a:solidFill>
                  <a:schemeClr val="tx1"/>
                </a:solidFill>
              </a:rPr>
              <a:t>スタディ・アシスタントのページです</a:t>
            </a:r>
            <a:endParaRPr kumimoji="1" lang="ja-JP" altLang="en-US" b="1" dirty="0">
              <a:solidFill>
                <a:schemeClr val="tx1"/>
              </a:solidFill>
            </a:endParaRPr>
          </a:p>
        </p:txBody>
      </p:sp>
      <p:grpSp>
        <p:nvGrpSpPr>
          <p:cNvPr id="37" name="グループ化 36"/>
          <p:cNvGrpSpPr/>
          <p:nvPr/>
        </p:nvGrpSpPr>
        <p:grpSpPr>
          <a:xfrm>
            <a:off x="683568" y="908720"/>
            <a:ext cx="6038022" cy="790612"/>
            <a:chOff x="683568" y="908720"/>
            <a:chExt cx="6038022" cy="790612"/>
          </a:xfrm>
        </p:grpSpPr>
        <p:sp>
          <p:nvSpPr>
            <p:cNvPr id="2" name="円/楕円 1"/>
            <p:cNvSpPr/>
            <p:nvPr/>
          </p:nvSpPr>
          <p:spPr>
            <a:xfrm>
              <a:off x="683568" y="908720"/>
              <a:ext cx="1368152" cy="790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p:cNvCxnSpPr>
              <a:stCxn id="3" idx="1"/>
            </p:cNvCxnSpPr>
            <p:nvPr/>
          </p:nvCxnSpPr>
          <p:spPr>
            <a:xfrm flipH="1">
              <a:off x="2051720" y="930715"/>
              <a:ext cx="4669870" cy="3380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269763" y="2253402"/>
            <a:ext cx="6462984" cy="2406868"/>
            <a:chOff x="269763" y="2253402"/>
            <a:chExt cx="6462984" cy="2406868"/>
          </a:xfrm>
        </p:grpSpPr>
        <p:sp>
          <p:nvSpPr>
            <p:cNvPr id="8" name="円/楕円 7"/>
            <p:cNvSpPr/>
            <p:nvPr/>
          </p:nvSpPr>
          <p:spPr>
            <a:xfrm>
              <a:off x="269763" y="4286991"/>
              <a:ext cx="1382557" cy="37327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p:cNvCxnSpPr/>
            <p:nvPr/>
          </p:nvCxnSpPr>
          <p:spPr>
            <a:xfrm flipH="1">
              <a:off x="918442" y="2253402"/>
              <a:ext cx="5814305" cy="202018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グループ化 41"/>
          <p:cNvGrpSpPr/>
          <p:nvPr/>
        </p:nvGrpSpPr>
        <p:grpSpPr>
          <a:xfrm>
            <a:off x="269763" y="2852936"/>
            <a:ext cx="6475524" cy="2628947"/>
            <a:chOff x="269763" y="2852936"/>
            <a:chExt cx="6475524" cy="2628947"/>
          </a:xfrm>
        </p:grpSpPr>
        <p:sp>
          <p:nvSpPr>
            <p:cNvPr id="12" name="円/楕円 11"/>
            <p:cNvSpPr/>
            <p:nvPr/>
          </p:nvSpPr>
          <p:spPr>
            <a:xfrm>
              <a:off x="269763" y="5209295"/>
              <a:ext cx="1382557" cy="25026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5148063" y="2852936"/>
              <a:ext cx="1382557" cy="476377"/>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p:cNvCxnSpPr>
              <a:stCxn id="7" idx="1"/>
            </p:cNvCxnSpPr>
            <p:nvPr/>
          </p:nvCxnSpPr>
          <p:spPr>
            <a:xfrm flipH="1" flipV="1">
              <a:off x="1652320" y="5353776"/>
              <a:ext cx="5092967" cy="12810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endCxn id="13" idx="5"/>
            </p:cNvCxnSpPr>
            <p:nvPr/>
          </p:nvCxnSpPr>
          <p:spPr>
            <a:xfrm flipH="1" flipV="1">
              <a:off x="6328149" y="3259549"/>
              <a:ext cx="376179" cy="219298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グループ化 40"/>
          <p:cNvGrpSpPr/>
          <p:nvPr/>
        </p:nvGrpSpPr>
        <p:grpSpPr>
          <a:xfrm>
            <a:off x="269763" y="3329313"/>
            <a:ext cx="6451828" cy="1875274"/>
            <a:chOff x="269763" y="3329313"/>
            <a:chExt cx="6451828" cy="1875274"/>
          </a:xfrm>
        </p:grpSpPr>
        <p:sp>
          <p:nvSpPr>
            <p:cNvPr id="10" name="円/楕円 9"/>
            <p:cNvSpPr/>
            <p:nvPr/>
          </p:nvSpPr>
          <p:spPr>
            <a:xfrm>
              <a:off x="269763" y="4941168"/>
              <a:ext cx="1382557" cy="26341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5148064" y="3329313"/>
              <a:ext cx="1429250" cy="459727"/>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endCxn id="10" idx="6"/>
            </p:cNvCxnSpPr>
            <p:nvPr/>
          </p:nvCxnSpPr>
          <p:spPr>
            <a:xfrm flipH="1">
              <a:off x="1652320" y="4062782"/>
              <a:ext cx="5069271" cy="101009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flipV="1">
              <a:off x="6181766" y="3868536"/>
              <a:ext cx="539825" cy="20853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288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1175136" y="218877"/>
            <a:ext cx="3456384" cy="324036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87525" y="1390401"/>
            <a:ext cx="3765122" cy="958479"/>
          </a:xfrm>
          <a:prstGeom prst="rect">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ラーニング・コモンズ</a:t>
            </a:r>
          </a:p>
        </p:txBody>
      </p:sp>
      <p:sp>
        <p:nvSpPr>
          <p:cNvPr id="6" name="円/楕円 5"/>
          <p:cNvSpPr/>
          <p:nvPr/>
        </p:nvSpPr>
        <p:spPr>
          <a:xfrm>
            <a:off x="3729368" y="278519"/>
            <a:ext cx="401648" cy="405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287524" y="3740754"/>
            <a:ext cx="8568952" cy="2366188"/>
          </a:xfrm>
          <a:prstGeom prst="rect">
            <a:avLst/>
          </a:prstGeom>
          <a:noFill/>
          <a:ln w="95250"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a:solidFill>
                  <a:srgbClr val="FF0000"/>
                </a:solidFill>
              </a:rPr>
              <a:t>「コモンズ」</a:t>
            </a:r>
            <a:r>
              <a:rPr lang="ja-JP" altLang="en-US" b="1" dirty="0">
                <a:solidFill>
                  <a:schemeClr val="tx1"/>
                </a:solidFill>
              </a:rPr>
              <a:t>とは</a:t>
            </a:r>
            <a:r>
              <a:rPr lang="ja-JP" altLang="en-US" b="1" dirty="0">
                <a:solidFill>
                  <a:srgbClr val="FF0000"/>
                </a:solidFill>
              </a:rPr>
              <a:t>「共有の場」</a:t>
            </a:r>
            <a:r>
              <a:rPr lang="ja-JP" altLang="en-US" b="1" dirty="0">
                <a:solidFill>
                  <a:schemeClr val="tx1"/>
                </a:solidFill>
              </a:rPr>
              <a:t>を意味します。</a:t>
            </a:r>
            <a:endParaRPr lang="en-US" altLang="ja-JP" b="1" dirty="0">
              <a:solidFill>
                <a:schemeClr val="tx1"/>
              </a:solidFill>
            </a:endParaRPr>
          </a:p>
          <a:p>
            <a:r>
              <a:rPr lang="ja-JP" altLang="en-US" b="1" dirty="0">
                <a:solidFill>
                  <a:schemeClr val="tx1"/>
                </a:solidFill>
              </a:rPr>
              <a:t>集い、議論し、共に学ぶ場所を提供することで、皆さんの自主的な</a:t>
            </a:r>
            <a:r>
              <a:rPr lang="ja-JP" altLang="en-US" b="1" dirty="0">
                <a:solidFill>
                  <a:srgbClr val="FF0000"/>
                </a:solidFill>
              </a:rPr>
              <a:t>「ラーニング</a:t>
            </a:r>
            <a:r>
              <a:rPr lang="en-US" altLang="ja-JP" b="1" dirty="0">
                <a:solidFill>
                  <a:srgbClr val="FF0000"/>
                </a:solidFill>
              </a:rPr>
              <a:t>(</a:t>
            </a:r>
            <a:r>
              <a:rPr lang="ja-JP" altLang="en-US" b="1" dirty="0">
                <a:solidFill>
                  <a:srgbClr val="FF0000"/>
                </a:solidFill>
              </a:rPr>
              <a:t>学習</a:t>
            </a:r>
            <a:r>
              <a:rPr lang="en-US" altLang="ja-JP" b="1" dirty="0">
                <a:solidFill>
                  <a:srgbClr val="FF0000"/>
                </a:solidFill>
              </a:rPr>
              <a:t>)</a:t>
            </a:r>
            <a:r>
              <a:rPr lang="ja-JP" altLang="en-US" b="1" dirty="0">
                <a:solidFill>
                  <a:srgbClr val="FF0000"/>
                </a:solidFill>
              </a:rPr>
              <a:t>」</a:t>
            </a:r>
            <a:r>
              <a:rPr lang="ja-JP" altLang="en-US" b="1" dirty="0">
                <a:solidFill>
                  <a:schemeClr val="tx1"/>
                </a:solidFill>
              </a:rPr>
              <a:t>をサポートすることを目的としています。</a:t>
            </a:r>
            <a:endParaRPr lang="en-US" altLang="ja-JP" b="1" dirty="0">
              <a:solidFill>
                <a:schemeClr val="tx1"/>
              </a:solidFill>
            </a:endParaRPr>
          </a:p>
          <a:p>
            <a:endParaRPr lang="ja-JP" altLang="en-US" dirty="0">
              <a:solidFill>
                <a:schemeClr val="tx1"/>
              </a:solidFill>
            </a:endParaRPr>
          </a:p>
          <a:p>
            <a:r>
              <a:rPr lang="ja-JP" altLang="en-US" dirty="0">
                <a:solidFill>
                  <a:schemeClr val="tx1"/>
                </a:solidFill>
              </a:rPr>
              <a:t>首都大学東京図書館本館</a:t>
            </a:r>
            <a:r>
              <a:rPr lang="ja-JP" altLang="en-US" b="1" dirty="0">
                <a:solidFill>
                  <a:srgbClr val="FF0000"/>
                </a:solidFill>
              </a:rPr>
              <a:t>「ラーニング・コモンズ」</a:t>
            </a:r>
            <a:r>
              <a:rPr lang="ja-JP" altLang="en-US" dirty="0">
                <a:solidFill>
                  <a:schemeClr val="tx1"/>
                </a:solidFill>
              </a:rPr>
              <a:t>は</a:t>
            </a:r>
            <a:endParaRPr lang="en-US" altLang="ja-JP" dirty="0">
              <a:solidFill>
                <a:schemeClr val="tx1"/>
              </a:solidFill>
            </a:endParaRPr>
          </a:p>
          <a:p>
            <a:r>
              <a:rPr lang="ja-JP" altLang="en-US" dirty="0">
                <a:solidFill>
                  <a:schemeClr val="tx1"/>
                </a:solidFill>
              </a:rPr>
              <a:t>プレゼンテーションルーム、グループスタディルーム、コミュニケーションスペース、メディアスペース、リフレッシュルームで構成されています。</a:t>
            </a:r>
          </a:p>
        </p:txBody>
      </p:sp>
      <p:sp>
        <p:nvSpPr>
          <p:cNvPr id="13" name="円/楕円 12"/>
          <p:cNvSpPr/>
          <p:nvPr/>
        </p:nvSpPr>
        <p:spPr>
          <a:xfrm>
            <a:off x="4185552" y="810664"/>
            <a:ext cx="401648" cy="4057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4455055" y="1325206"/>
            <a:ext cx="401648" cy="40575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4467620" y="1923502"/>
            <a:ext cx="401648" cy="40575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p:nvSpPr>
        <p:spPr>
          <a:xfrm>
            <a:off x="4288738" y="2438044"/>
            <a:ext cx="401648" cy="40575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3754105" y="2935351"/>
            <a:ext cx="401648" cy="4057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290394" y="200248"/>
            <a:ext cx="4566082" cy="3199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rPr>
              <a:t>インターネットで情報検索する</a:t>
            </a:r>
            <a:endParaRPr kumimoji="1" lang="en-US" altLang="ja-JP" sz="2000" b="1" dirty="0">
              <a:solidFill>
                <a:schemeClr val="tx1"/>
              </a:solidFill>
            </a:endParaRPr>
          </a:p>
          <a:p>
            <a:endParaRPr kumimoji="1" lang="en-US" altLang="ja-JP" sz="2000" b="1" dirty="0">
              <a:solidFill>
                <a:schemeClr val="tx1"/>
              </a:solidFill>
            </a:endParaRPr>
          </a:p>
          <a:p>
            <a:r>
              <a:rPr lang="ja-JP" altLang="en-US" sz="2000" b="1" dirty="0">
                <a:solidFill>
                  <a:schemeClr val="tx1"/>
                </a:solidFill>
              </a:rPr>
              <a:t>　　　学生同士、コミュニケーションをとる</a:t>
            </a:r>
            <a:endParaRPr lang="en-US" altLang="ja-JP" sz="2000" b="1" dirty="0">
              <a:solidFill>
                <a:schemeClr val="tx1"/>
              </a:solidFill>
            </a:endParaRPr>
          </a:p>
          <a:p>
            <a:endParaRPr lang="en-US" altLang="ja-JP" sz="2000" b="1" dirty="0">
              <a:solidFill>
                <a:schemeClr val="tx1"/>
              </a:solidFill>
            </a:endParaRPr>
          </a:p>
          <a:p>
            <a:r>
              <a:rPr kumimoji="1" lang="ja-JP" altLang="en-US" sz="2000" b="1" dirty="0">
                <a:solidFill>
                  <a:schemeClr val="tx1"/>
                </a:solidFill>
              </a:rPr>
              <a:t>　　　　グループでディスカッションする</a:t>
            </a:r>
            <a:endParaRPr kumimoji="1" lang="en-US" altLang="ja-JP" sz="2000" b="1" dirty="0">
              <a:solidFill>
                <a:schemeClr val="tx1"/>
              </a:solidFill>
            </a:endParaRPr>
          </a:p>
          <a:p>
            <a:endParaRPr kumimoji="1" lang="en-US" altLang="ja-JP" sz="2000" b="1" dirty="0">
              <a:solidFill>
                <a:schemeClr val="tx1"/>
              </a:solidFill>
            </a:endParaRPr>
          </a:p>
          <a:p>
            <a:r>
              <a:rPr lang="ja-JP" altLang="en-US" sz="2000" b="1" dirty="0">
                <a:solidFill>
                  <a:schemeClr val="tx1"/>
                </a:solidFill>
              </a:rPr>
              <a:t>　　　　大学院生が学習をサポートする</a:t>
            </a:r>
            <a:endParaRPr lang="en-US" altLang="ja-JP" sz="2000" b="1" dirty="0">
              <a:solidFill>
                <a:schemeClr val="tx1"/>
              </a:solidFill>
            </a:endParaRPr>
          </a:p>
          <a:p>
            <a:endParaRPr lang="en-US" altLang="ja-JP" sz="2000" b="1" dirty="0">
              <a:solidFill>
                <a:schemeClr val="tx1"/>
              </a:solidFill>
            </a:endParaRPr>
          </a:p>
          <a:p>
            <a:r>
              <a:rPr kumimoji="1" lang="ja-JP" altLang="en-US" sz="2000" b="1" dirty="0">
                <a:solidFill>
                  <a:schemeClr val="tx1"/>
                </a:solidFill>
              </a:rPr>
              <a:t>　　　自分の意見を</a:t>
            </a:r>
            <a:r>
              <a:rPr lang="ja-JP" altLang="en-US" sz="2000" b="1" dirty="0">
                <a:solidFill>
                  <a:schemeClr val="tx1"/>
                </a:solidFill>
              </a:rPr>
              <a:t>発表する</a:t>
            </a:r>
            <a:endParaRPr lang="en-US" altLang="ja-JP" sz="2000" b="1" dirty="0">
              <a:solidFill>
                <a:schemeClr val="tx1"/>
              </a:solidFill>
            </a:endParaRPr>
          </a:p>
          <a:p>
            <a:endParaRPr lang="en-US" altLang="ja-JP" sz="2000" b="1" dirty="0">
              <a:solidFill>
                <a:schemeClr val="tx1"/>
              </a:solidFill>
            </a:endParaRPr>
          </a:p>
          <a:p>
            <a:r>
              <a:rPr kumimoji="1" lang="ja-JP" altLang="en-US" sz="2000" b="1" dirty="0">
                <a:solidFill>
                  <a:schemeClr val="tx1"/>
                </a:solidFill>
              </a:rPr>
              <a:t>　リフレッシュして英気を養う</a:t>
            </a:r>
          </a:p>
        </p:txBody>
      </p:sp>
    </p:spTree>
    <p:extLst>
      <p:ext uri="{BB962C8B-B14F-4D97-AF65-F5344CB8AC3E}">
        <p14:creationId xmlns:p14="http://schemas.microsoft.com/office/powerpoint/2010/main" val="54327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843808" y="195269"/>
            <a:ext cx="3528392" cy="699121"/>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本館ラーニングコモンズ</a:t>
            </a:r>
          </a:p>
        </p:txBody>
      </p:sp>
      <p:pic>
        <p:nvPicPr>
          <p:cNvPr id="4" name="図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56223" y="1529831"/>
            <a:ext cx="2810229" cy="2139450"/>
          </a:xfrm>
          <a:prstGeom prst="rect">
            <a:avLst/>
          </a:prstGeom>
          <a:ln>
            <a:solidFill>
              <a:schemeClr val="accent2"/>
            </a:solidFill>
          </a:ln>
        </p:spPr>
      </p:pic>
      <p:pic>
        <p:nvPicPr>
          <p:cNvPr id="5" name="図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84171" y="1545320"/>
            <a:ext cx="2760306" cy="2070230"/>
          </a:xfrm>
          <a:prstGeom prst="rect">
            <a:avLst/>
          </a:prstGeom>
          <a:ln>
            <a:solidFill>
              <a:schemeClr val="accent2"/>
            </a:solidFill>
          </a:ln>
        </p:spPr>
      </p:pic>
      <p:pic>
        <p:nvPicPr>
          <p:cNvPr id="6" name="図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100850" y="4121612"/>
            <a:ext cx="2797478" cy="2098108"/>
          </a:xfrm>
          <a:prstGeom prst="rect">
            <a:avLst/>
          </a:prstGeom>
          <a:ln>
            <a:solidFill>
              <a:schemeClr val="accent2"/>
            </a:solidFill>
          </a:ln>
        </p:spPr>
      </p:pic>
      <p:pic>
        <p:nvPicPr>
          <p:cNvPr id="7" name="図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84171" y="4163163"/>
            <a:ext cx="2788907" cy="2091680"/>
          </a:xfrm>
          <a:prstGeom prst="rect">
            <a:avLst/>
          </a:prstGeom>
          <a:ln>
            <a:solidFill>
              <a:schemeClr val="accent2"/>
            </a:solidFill>
          </a:ln>
        </p:spPr>
      </p:pic>
      <p:pic>
        <p:nvPicPr>
          <p:cNvPr id="9" name="Picture 2"/>
          <p:cNvPicPr>
            <a:picLocks noChangeAspect="1" noChangeArrowheads="1"/>
          </p:cNvPicPr>
          <p:nvPr/>
        </p:nvPicPr>
        <p:blipFill>
          <a:blip r:embed="rId7" cstate="print"/>
          <a:srcRect/>
          <a:stretch>
            <a:fillRect/>
          </a:stretch>
        </p:blipFill>
        <p:spPr bwMode="auto">
          <a:xfrm>
            <a:off x="3229696" y="4163163"/>
            <a:ext cx="2779257" cy="2090936"/>
          </a:xfrm>
          <a:prstGeom prst="rect">
            <a:avLst/>
          </a:prstGeom>
          <a:noFill/>
          <a:ln w="28575">
            <a:solidFill>
              <a:schemeClr val="accent2"/>
            </a:solidFill>
            <a:miter lim="800000"/>
            <a:headEnd/>
            <a:tailEnd/>
          </a:ln>
        </p:spPr>
      </p:pic>
      <p:pic>
        <p:nvPicPr>
          <p:cNvPr id="10" name="図 9"/>
          <p:cNvPicPr>
            <a:picLocks noChangeAspect="1"/>
          </p:cNvPicPr>
          <p:nvPr/>
        </p:nvPicPr>
        <p:blipFill>
          <a:blip r:embed="rId8" cstate="screen">
            <a:lum bright="9000"/>
            <a:extLst>
              <a:ext uri="{28A0092B-C50C-407E-A947-70E740481C1C}">
                <a14:useLocalDpi xmlns:a14="http://schemas.microsoft.com/office/drawing/2010/main" val="0"/>
              </a:ext>
            </a:extLst>
          </a:blip>
          <a:stretch>
            <a:fillRect/>
          </a:stretch>
        </p:blipFill>
        <p:spPr>
          <a:xfrm>
            <a:off x="6100850" y="1545320"/>
            <a:ext cx="2797478" cy="2098108"/>
          </a:xfrm>
          <a:prstGeom prst="rect">
            <a:avLst/>
          </a:prstGeom>
          <a:ln w="28575">
            <a:solidFill>
              <a:schemeClr val="accent2"/>
            </a:solidFill>
          </a:ln>
        </p:spPr>
      </p:pic>
      <p:sp>
        <p:nvSpPr>
          <p:cNvPr id="2" name="フローチャート: 代替処理 1"/>
          <p:cNvSpPr/>
          <p:nvPr/>
        </p:nvSpPr>
        <p:spPr>
          <a:xfrm>
            <a:off x="3223353" y="3761222"/>
            <a:ext cx="2785600" cy="970368"/>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メディアスペース</a:t>
            </a:r>
          </a:p>
        </p:txBody>
      </p:sp>
      <p:sp>
        <p:nvSpPr>
          <p:cNvPr id="11" name="フローチャート: 代替処理 10"/>
          <p:cNvSpPr/>
          <p:nvPr/>
        </p:nvSpPr>
        <p:spPr>
          <a:xfrm>
            <a:off x="6100850" y="986331"/>
            <a:ext cx="2791135" cy="935716"/>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グループ</a:t>
            </a:r>
            <a:endParaRPr kumimoji="1" lang="en-US" altLang="ja-JP" sz="2800" b="1" dirty="0">
              <a:solidFill>
                <a:schemeClr val="bg1"/>
              </a:solidFill>
            </a:endParaRPr>
          </a:p>
          <a:p>
            <a:pPr algn="ctr"/>
            <a:r>
              <a:rPr kumimoji="1" lang="ja-JP" altLang="en-US" sz="2800" b="1" dirty="0">
                <a:solidFill>
                  <a:schemeClr val="bg1"/>
                </a:solidFill>
              </a:rPr>
              <a:t>スタディルーム</a:t>
            </a:r>
          </a:p>
        </p:txBody>
      </p:sp>
      <p:sp>
        <p:nvSpPr>
          <p:cNvPr id="12" name="フローチャート: 代替処理 11"/>
          <p:cNvSpPr/>
          <p:nvPr/>
        </p:nvSpPr>
        <p:spPr>
          <a:xfrm>
            <a:off x="263851" y="986331"/>
            <a:ext cx="2777915" cy="970368"/>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プレゼンテーションルーム</a:t>
            </a:r>
          </a:p>
        </p:txBody>
      </p:sp>
      <p:sp>
        <p:nvSpPr>
          <p:cNvPr id="13" name="フローチャート: 代替処理 12"/>
          <p:cNvSpPr/>
          <p:nvPr/>
        </p:nvSpPr>
        <p:spPr>
          <a:xfrm>
            <a:off x="284926" y="3774665"/>
            <a:ext cx="2788152" cy="970368"/>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コミュニケーションスペース</a:t>
            </a:r>
          </a:p>
        </p:txBody>
      </p:sp>
      <p:sp>
        <p:nvSpPr>
          <p:cNvPr id="14" name="フローチャート: 代替処理 13"/>
          <p:cNvSpPr/>
          <p:nvPr/>
        </p:nvSpPr>
        <p:spPr>
          <a:xfrm>
            <a:off x="6088378" y="3761222"/>
            <a:ext cx="2803607" cy="970368"/>
          </a:xfrm>
          <a:prstGeom prst="flowChartAlternate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bg1"/>
                </a:solidFill>
              </a:rPr>
              <a:t>リフレッシュ</a:t>
            </a:r>
            <a:endParaRPr kumimoji="1" lang="en-US" altLang="ja-JP" sz="2400" b="1" dirty="0">
              <a:solidFill>
                <a:schemeClr val="bg1"/>
              </a:solidFill>
            </a:endParaRPr>
          </a:p>
          <a:p>
            <a:pPr algn="ctr"/>
            <a:r>
              <a:rPr kumimoji="1" lang="ja-JP" altLang="en-US" sz="2400" b="1" dirty="0">
                <a:solidFill>
                  <a:schemeClr val="bg1"/>
                </a:solidFill>
              </a:rPr>
              <a:t>ルーム</a:t>
            </a:r>
          </a:p>
        </p:txBody>
      </p:sp>
    </p:spTree>
    <p:extLst>
      <p:ext uri="{BB962C8B-B14F-4D97-AF65-F5344CB8AC3E}">
        <p14:creationId xmlns:p14="http://schemas.microsoft.com/office/powerpoint/2010/main" val="344704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6632"/>
            <a:ext cx="6375355" cy="6120680"/>
          </a:xfrm>
          <a:prstGeom prst="rect">
            <a:avLst/>
          </a:prstGeom>
          <a:ln w="28575">
            <a:solidFill>
              <a:schemeClr val="accent3"/>
            </a:solidFill>
          </a:ln>
        </p:spPr>
      </p:pic>
      <p:grpSp>
        <p:nvGrpSpPr>
          <p:cNvPr id="11" name="グループ化 10"/>
          <p:cNvGrpSpPr/>
          <p:nvPr/>
        </p:nvGrpSpPr>
        <p:grpSpPr>
          <a:xfrm>
            <a:off x="107504" y="692696"/>
            <a:ext cx="7122312" cy="4753913"/>
            <a:chOff x="107504" y="692696"/>
            <a:chExt cx="7122312" cy="4753913"/>
          </a:xfrm>
        </p:grpSpPr>
        <p:sp>
          <p:nvSpPr>
            <p:cNvPr id="4" name="円/楕円 3"/>
            <p:cNvSpPr/>
            <p:nvPr/>
          </p:nvSpPr>
          <p:spPr>
            <a:xfrm>
              <a:off x="107504" y="4581128"/>
              <a:ext cx="792088" cy="3600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692696"/>
              <a:ext cx="5826168" cy="4753913"/>
            </a:xfrm>
            <a:prstGeom prst="rect">
              <a:avLst/>
            </a:prstGeom>
            <a:ln w="38100">
              <a:solidFill>
                <a:srgbClr val="0070C0"/>
              </a:solidFill>
            </a:ln>
          </p:spPr>
        </p:pic>
        <p:sp>
          <p:nvSpPr>
            <p:cNvPr id="8" name="曲折矢印 7"/>
            <p:cNvSpPr/>
            <p:nvPr/>
          </p:nvSpPr>
          <p:spPr>
            <a:xfrm>
              <a:off x="395536" y="3429000"/>
              <a:ext cx="1440160" cy="1152128"/>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2987824" y="473199"/>
            <a:ext cx="5942631" cy="5407546"/>
            <a:chOff x="2987824" y="473199"/>
            <a:chExt cx="5942631" cy="5407546"/>
          </a:xfrm>
        </p:grpSpPr>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04" y="473199"/>
              <a:ext cx="5222551" cy="5407546"/>
            </a:xfrm>
            <a:prstGeom prst="rect">
              <a:avLst/>
            </a:prstGeom>
            <a:ln w="57150">
              <a:solidFill>
                <a:schemeClr val="accent2"/>
              </a:solidFill>
            </a:ln>
          </p:spPr>
        </p:pic>
        <p:sp>
          <p:nvSpPr>
            <p:cNvPr id="10" name="右矢印 9"/>
            <p:cNvSpPr/>
            <p:nvPr/>
          </p:nvSpPr>
          <p:spPr>
            <a:xfrm>
              <a:off x="2987824" y="2313568"/>
              <a:ext cx="1296144" cy="75608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3751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1" y="3749675"/>
            <a:ext cx="3975485" cy="2980103"/>
          </a:xfrm>
          <a:prstGeom prst="rect">
            <a:avLst/>
          </a:prstGeom>
          <a:ln w="57150">
            <a:solidFill>
              <a:srgbClr val="FF6600"/>
            </a:solidFill>
          </a:ln>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314360"/>
            <a:ext cx="4083300" cy="3060927"/>
          </a:xfrm>
          <a:prstGeom prst="rect">
            <a:avLst/>
          </a:prstGeom>
          <a:ln w="57150">
            <a:solidFill>
              <a:srgbClr val="FF6600"/>
            </a:solidFill>
          </a:ln>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152" y="4365103"/>
            <a:ext cx="4153816" cy="2362799"/>
          </a:xfrm>
          <a:prstGeom prst="rect">
            <a:avLst/>
          </a:prstGeom>
          <a:ln w="57150">
            <a:solidFill>
              <a:srgbClr val="FF6600"/>
            </a:solidFill>
          </a:ln>
        </p:spPr>
      </p:pic>
      <p:pic>
        <p:nvPicPr>
          <p:cNvPr id="10" name="図 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3681" y="859758"/>
            <a:ext cx="4418319" cy="3313739"/>
          </a:xfrm>
          <a:prstGeom prst="rect">
            <a:avLst/>
          </a:prstGeom>
          <a:ln w="57150">
            <a:solidFill>
              <a:srgbClr val="FF6600"/>
            </a:solidFill>
          </a:ln>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22299" y="1988840"/>
            <a:ext cx="2661980" cy="3833871"/>
          </a:xfrm>
          <a:prstGeom prst="rect">
            <a:avLst/>
          </a:prstGeom>
          <a:ln w="76200">
            <a:solidFill>
              <a:srgbClr val="FF6600"/>
            </a:solidFill>
          </a:ln>
        </p:spPr>
      </p:pic>
      <p:sp>
        <p:nvSpPr>
          <p:cNvPr id="3" name="正方形/長方形 2"/>
          <p:cNvSpPr/>
          <p:nvPr/>
        </p:nvSpPr>
        <p:spPr>
          <a:xfrm>
            <a:off x="130152" y="52540"/>
            <a:ext cx="2809462" cy="626122"/>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本館</a:t>
            </a:r>
            <a:r>
              <a:rPr lang="ja-JP" altLang="en-US" sz="2000" b="1" dirty="0">
                <a:solidFill>
                  <a:schemeClr val="tx1"/>
                </a:solidFill>
              </a:rPr>
              <a:t>１階　各コーナー</a:t>
            </a:r>
            <a:endParaRPr kumimoji="1" lang="ja-JP" altLang="en-US" sz="2000" b="1" dirty="0">
              <a:solidFill>
                <a:schemeClr val="tx1"/>
              </a:solidFill>
            </a:endParaRPr>
          </a:p>
        </p:txBody>
      </p:sp>
      <p:sp>
        <p:nvSpPr>
          <p:cNvPr id="2" name="角丸四角形 1"/>
          <p:cNvSpPr/>
          <p:nvPr/>
        </p:nvSpPr>
        <p:spPr>
          <a:xfrm>
            <a:off x="239257" y="980728"/>
            <a:ext cx="2591252" cy="62502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シーズナルコレクション</a:t>
            </a:r>
          </a:p>
        </p:txBody>
      </p:sp>
      <p:sp>
        <p:nvSpPr>
          <p:cNvPr id="9" name="角丸四角形 8"/>
          <p:cNvSpPr/>
          <p:nvPr/>
        </p:nvSpPr>
        <p:spPr>
          <a:xfrm>
            <a:off x="6012160" y="355702"/>
            <a:ext cx="2678109" cy="62502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語学習得・留学図書</a:t>
            </a:r>
            <a:endParaRPr kumimoji="1" lang="en-US" altLang="ja-JP" b="1" dirty="0"/>
          </a:p>
        </p:txBody>
      </p:sp>
      <p:sp>
        <p:nvSpPr>
          <p:cNvPr id="11" name="角丸四角形 10"/>
          <p:cNvSpPr/>
          <p:nvPr/>
        </p:nvSpPr>
        <p:spPr>
          <a:xfrm>
            <a:off x="3629411" y="2100461"/>
            <a:ext cx="2447755" cy="62502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新着図書</a:t>
            </a:r>
          </a:p>
        </p:txBody>
      </p:sp>
      <p:sp>
        <p:nvSpPr>
          <p:cNvPr id="12" name="角丸四角形 11"/>
          <p:cNvSpPr/>
          <p:nvPr/>
        </p:nvSpPr>
        <p:spPr>
          <a:xfrm>
            <a:off x="686191" y="4471546"/>
            <a:ext cx="2591252" cy="62502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展示図書</a:t>
            </a:r>
            <a:endParaRPr kumimoji="1" lang="ja-JP" altLang="en-US" b="1" dirty="0"/>
          </a:p>
        </p:txBody>
      </p:sp>
      <p:sp>
        <p:nvSpPr>
          <p:cNvPr id="13" name="角丸四角形 12"/>
          <p:cNvSpPr/>
          <p:nvPr/>
        </p:nvSpPr>
        <p:spPr>
          <a:xfrm>
            <a:off x="6438861" y="3878934"/>
            <a:ext cx="2251408" cy="625026"/>
          </a:xfrm>
          <a:prstGeom prst="round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シラバス</a:t>
            </a:r>
            <a:r>
              <a:rPr kumimoji="1" lang="ja-JP" altLang="en-US" b="1" dirty="0"/>
              <a:t>図書</a:t>
            </a:r>
          </a:p>
        </p:txBody>
      </p:sp>
    </p:spTree>
    <p:extLst>
      <p:ext uri="{BB962C8B-B14F-4D97-AF65-F5344CB8AC3E}">
        <p14:creationId xmlns:p14="http://schemas.microsoft.com/office/powerpoint/2010/main" val="247155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P spid="12" grpId="0" animBg="1"/>
      <p:bldP spid="13" grpId="0" animBg="1"/>
    </p:bld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3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TM02900743[[fn=オーガニック]]</Template>
  <TotalTime>9574</TotalTime>
  <Words>5167</Words>
  <Application>Microsoft Office PowerPoint</Application>
  <PresentationFormat>画面に合わせる (4:3)</PresentationFormat>
  <Paragraphs>585</Paragraphs>
  <Slides>46</Slides>
  <Notes>46</Notes>
  <HiddenSlides>0</HiddenSlides>
  <MMClips>0</MMClips>
  <ScaleCrop>false</ScaleCrop>
  <HeadingPairs>
    <vt:vector size="8" baseType="variant">
      <vt:variant>
        <vt:lpstr>使用されているフォント</vt:lpstr>
      </vt:variant>
      <vt:variant>
        <vt:i4>8</vt:i4>
      </vt:variant>
      <vt:variant>
        <vt:lpstr>テーマ</vt:lpstr>
      </vt:variant>
      <vt:variant>
        <vt:i4>5</vt:i4>
      </vt:variant>
      <vt:variant>
        <vt:lpstr>埋め込まれた OLE サーバー</vt:lpstr>
      </vt:variant>
      <vt:variant>
        <vt:i4>1</vt:i4>
      </vt:variant>
      <vt:variant>
        <vt:lpstr>スライド タイトル</vt:lpstr>
      </vt:variant>
      <vt:variant>
        <vt:i4>46</vt:i4>
      </vt:variant>
    </vt:vector>
  </HeadingPairs>
  <TitlesOfParts>
    <vt:vector size="60" baseType="lpstr">
      <vt:lpstr>ＭＳ Ｐゴシック</vt:lpstr>
      <vt:lpstr>メイリオ</vt:lpstr>
      <vt:lpstr>Arial</vt:lpstr>
      <vt:lpstr>Calibri</vt:lpstr>
      <vt:lpstr>Calibri Light</vt:lpstr>
      <vt:lpstr>Verdana</vt:lpstr>
      <vt:lpstr>Wingdings</vt:lpstr>
      <vt:lpstr>Wingdings 2</vt:lpstr>
      <vt:lpstr>HDOfficeLightV0</vt:lpstr>
      <vt:lpstr>1_HDOfficeLightV0</vt:lpstr>
      <vt:lpstr>2_HDOfficeLightV0</vt:lpstr>
      <vt:lpstr>3_HDOfficeLightV0</vt:lpstr>
      <vt:lpstr>レトロスペクト</vt:lpstr>
      <vt:lpstr>ビットマップ イメージ</vt:lpstr>
      <vt:lpstr>情報検索実習</vt:lpstr>
      <vt:lpstr>情報検索実習の流れ</vt:lpstr>
      <vt:lpstr>１. 首都大学東京の図書館概要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「学術情報」とは</vt:lpstr>
      <vt:lpstr>学術情報の生産と流通</vt:lpstr>
      <vt:lpstr>情報メディア（媒体）の選択</vt:lpstr>
      <vt:lpstr>情報の信頼性</vt:lpstr>
      <vt:lpstr>PowerPoint プレゼンテーション</vt:lpstr>
      <vt:lpstr>首都大図書館の蔵書検索</vt:lpstr>
      <vt:lpstr>実習①首都大にある図書を探す</vt:lpstr>
      <vt:lpstr>PowerPoint プレゼンテーション</vt:lpstr>
      <vt:lpstr>蔵書検索のヒント：検索条件</vt:lpstr>
      <vt:lpstr>検索結果の見方</vt:lpstr>
      <vt:lpstr>PowerPoint プレゼンテーション</vt:lpstr>
      <vt:lpstr>PowerPoint プレゼンテーション</vt:lpstr>
      <vt:lpstr>PowerPoint プレゼンテーション</vt:lpstr>
      <vt:lpstr>電子ジャーナル</vt:lpstr>
      <vt:lpstr>メディア（媒体）別データベースの紹介</vt:lpstr>
      <vt:lpstr>論文検索データベースの紹介</vt:lpstr>
      <vt:lpstr>PowerPoint プレゼンテーション</vt:lpstr>
      <vt:lpstr>CiNii Articles （国立情報学研究所(NII)提供)</vt:lpstr>
      <vt:lpstr>実習② CiNii Articlesで論文を探す</vt:lpstr>
      <vt:lpstr>PowerPoint プレゼンテーション</vt:lpstr>
      <vt:lpstr>CiNii Articles検索結果の見方</vt:lpstr>
      <vt:lpstr>実習③首都大にある雑誌を探す</vt:lpstr>
      <vt:lpstr>PowerPoint プレゼンテーション</vt:lpstr>
      <vt:lpstr>PowerPoint プレゼンテーション</vt:lpstr>
      <vt:lpstr>検索結果の見方（雑誌）（１）</vt:lpstr>
      <vt:lpstr>検索結果の見方（雑誌）（２）</vt:lpstr>
      <vt:lpstr>５. 図書館が提供するサービス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マイライブラリ</vt:lpstr>
      <vt:lpstr>オンラインサービス</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fuji</dc:creator>
  <cp:lastModifiedBy>Wakako Fushikida</cp:lastModifiedBy>
  <cp:revision>881</cp:revision>
  <cp:lastPrinted>2016-02-15T06:21:58Z</cp:lastPrinted>
  <dcterms:created xsi:type="dcterms:W3CDTF">2012-09-11T06:21:46Z</dcterms:created>
  <dcterms:modified xsi:type="dcterms:W3CDTF">2017-04-05T07:47:33Z</dcterms:modified>
  <cp:contentStatus/>
</cp:coreProperties>
</file>